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52"/>
  </p:notesMasterIdLst>
  <p:sldIdLst>
    <p:sldId id="256" r:id="rId2"/>
    <p:sldId id="260" r:id="rId3"/>
    <p:sldId id="259" r:id="rId4"/>
    <p:sldId id="268" r:id="rId5"/>
    <p:sldId id="266" r:id="rId6"/>
    <p:sldId id="269" r:id="rId7"/>
    <p:sldId id="270" r:id="rId8"/>
    <p:sldId id="261" r:id="rId9"/>
    <p:sldId id="262" r:id="rId10"/>
    <p:sldId id="272" r:id="rId11"/>
    <p:sldId id="314" r:id="rId12"/>
    <p:sldId id="361" r:id="rId13"/>
    <p:sldId id="362" r:id="rId14"/>
    <p:sldId id="273" r:id="rId15"/>
    <p:sldId id="315" r:id="rId16"/>
    <p:sldId id="257" r:id="rId17"/>
    <p:sldId id="286" r:id="rId18"/>
    <p:sldId id="276" r:id="rId19"/>
    <p:sldId id="318" r:id="rId20"/>
    <p:sldId id="284" r:id="rId21"/>
    <p:sldId id="285" r:id="rId22"/>
    <p:sldId id="265" r:id="rId23"/>
    <p:sldId id="322" r:id="rId24"/>
    <p:sldId id="289" r:id="rId25"/>
    <p:sldId id="329" r:id="rId26"/>
    <p:sldId id="290" r:id="rId27"/>
    <p:sldId id="330" r:id="rId28"/>
    <p:sldId id="312" r:id="rId29"/>
    <p:sldId id="301" r:id="rId30"/>
    <p:sldId id="297" r:id="rId31"/>
    <p:sldId id="334" r:id="rId32"/>
    <p:sldId id="275" r:id="rId33"/>
    <p:sldId id="317" r:id="rId34"/>
    <p:sldId id="305" r:id="rId35"/>
    <p:sldId id="338" r:id="rId36"/>
    <p:sldId id="306" r:id="rId37"/>
    <p:sldId id="339" r:id="rId38"/>
    <p:sldId id="303" r:id="rId39"/>
    <p:sldId id="336" r:id="rId40"/>
    <p:sldId id="278" r:id="rId41"/>
    <p:sldId id="320" r:id="rId42"/>
    <p:sldId id="313" r:id="rId43"/>
    <p:sldId id="363" r:id="rId44"/>
    <p:sldId id="279" r:id="rId45"/>
    <p:sldId id="283" r:id="rId46"/>
    <p:sldId id="324" r:id="rId47"/>
    <p:sldId id="359" r:id="rId48"/>
    <p:sldId id="365" r:id="rId49"/>
    <p:sldId id="342" r:id="rId50"/>
    <p:sldId id="352" r:id="rId51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05" autoAdjust="0"/>
  </p:normalViewPr>
  <p:slideViewPr>
    <p:cSldViewPr>
      <p:cViewPr varScale="1">
        <p:scale>
          <a:sx n="106" d="100"/>
          <a:sy n="106" d="100"/>
        </p:scale>
        <p:origin x="-16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png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png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png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43DC8E-A8A4-4479-A333-FA1B5BE2EB0D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8E4658-D5F4-4962-BED7-85899691B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3700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AF15EA-6B2F-401E-A9C5-E9D950106FDE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FBFC13-9896-4313-AB74-783572FCB66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0122C2-E0CA-4AC2-BC79-29A7E31D6B4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478E5D-70B9-49A4-A1DF-488A3D2D225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0A09EE-17FB-4F35-8FDD-09B07EE6FD1A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387679-FFA0-4BBB-ADFC-BF7EBE73A512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3A6653-48F6-47E1-8BBC-558C1C4966DD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732C0A-1B7F-45F1-88FC-7B2F180C3AD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D59052-DA6D-43E2-B81D-01C2C1848D39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C4854A-E3B3-4E3A-8B32-1F6331331352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5F8EBE-CE03-4A22-A9F8-85E3AA20FCB2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557400-FCDA-4D2F-B813-48AA8B567BDE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B47DB3-E649-4698-99BC-791922C2CEF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DF686F-2334-41A1-ACFD-210CD6208E8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57A56F-0C90-4D9A-B05F-9AF682BB18F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AC0849-EB18-424F-B138-5FF819534ED0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0325D-F49F-42AD-B4BE-3638D17CA16E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D368A-1315-45A5-B448-1F06B0FC0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7F7E2-61BC-4EE5-8C6C-04D438786B0D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581F-8217-4813-BBBB-DBAB526C4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7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EA0C-D5AB-4307-B077-076C928C9FC4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FBDCC-44BE-40C9-A7AE-7C2B08CB7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58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7DE44-DEF7-4F2D-A6F3-7B538691EDDD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34B5-7714-40C0-BC48-F513189C6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6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607B-2C85-4C1C-8C07-CA54830F6E80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A95-2A35-4830-904A-4BFE86AF3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3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36215-C3B6-4E12-A5AD-178BB7010F3F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794F-BB44-40BE-A5DF-3387AB11C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8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AD976-45B0-4974-A84D-6E6979351085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451B-6A81-4019-844F-810C0ECAD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10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CAB3D-636F-42BC-A196-1D0CB7D923B1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37F80-583B-42ED-8864-5A085749F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0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C977-0970-4EB4-830B-4EF024A1F49C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D86A-01A1-4AFC-BE93-881961819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86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54D18-5E7C-4E52-B59C-9BAFB8D062E8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57FD9-D744-43C3-B2D3-F8A90F314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4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CF667-2502-4D17-8AC8-3F3E599205E4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C63A9-5488-4032-9E80-321E13FD9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6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8CE877-BCD9-4B6A-AEF2-4D208C72AF0B}" type="datetime1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F9E2B8-38C1-44A2-AF94-BA871E154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7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Microsoft_Excel_Chart1.xls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Microsoft_Excel_Chart2.xls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png"/><Relationship Id="rId5" Type="http://schemas.openxmlformats.org/officeDocument/2006/relationships/oleObject" Target="../embeddings/Microsoft_Excel_Chart3.xls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png"/><Relationship Id="rId5" Type="http://schemas.openxmlformats.org/officeDocument/2006/relationships/oleObject" Target="../embeddings/Microsoft_Excel_Chart4.xls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6.xls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png"/><Relationship Id="rId5" Type="http://schemas.openxmlformats.org/officeDocument/2006/relationships/oleObject" Target="../embeddings/Microsoft_Excel_Chart5.xls"/><Relationship Id="rId4" Type="http://schemas.openxmlformats.org/officeDocument/2006/relationships/oleObject" Target="../embeddings/oleObject5.bin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png"/><Relationship Id="rId5" Type="http://schemas.openxmlformats.org/officeDocument/2006/relationships/oleObject" Target="../embeddings/Microsoft_Excel_Chart7.xls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png"/><Relationship Id="rId5" Type="http://schemas.openxmlformats.org/officeDocument/2006/relationships/oleObject" Target="../embeddings/Microsoft_Excel_Chart8.xls"/><Relationship Id="rId4" Type="http://schemas.openxmlformats.org/officeDocument/2006/relationships/oleObject" Target="../embeddings/oleObject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png"/><Relationship Id="rId5" Type="http://schemas.openxmlformats.org/officeDocument/2006/relationships/oleObject" Target="../embeddings/Microsoft_Excel_Chart9.xls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png"/><Relationship Id="rId5" Type="http://schemas.openxmlformats.org/officeDocument/2006/relationships/oleObject" Target="../embeddings/Microsoft_Excel_Chart10.xls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png"/><Relationship Id="rId5" Type="http://schemas.openxmlformats.org/officeDocument/2006/relationships/oleObject" Target="../embeddings/Microsoft_Excel_Chart11.xls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1.png"/><Relationship Id="rId4" Type="http://schemas.openxmlformats.org/officeDocument/2006/relationships/oleObject" Target="../embeddings/Microsoft_Excel_Chart12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2.png"/><Relationship Id="rId4" Type="http://schemas.openxmlformats.org/officeDocument/2006/relationships/oleObject" Target="../embeddings/Microsoft_Excel_Chart13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53.png"/><Relationship Id="rId4" Type="http://schemas.openxmlformats.org/officeDocument/2006/relationships/oleObject" Target="../embeddings/Microsoft_Excel_Chart14.xls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Microsoft_Excel_Chart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54.png"/><Relationship Id="rId4" Type="http://schemas.openxmlformats.org/officeDocument/2006/relationships/oleObject" Target="../embeddings/Microsoft_Excel_Chart15.xls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6.png"/><Relationship Id="rId4" Type="http://schemas.openxmlformats.org/officeDocument/2006/relationships/oleObject" Target="../embeddings/Microsoft_Excel_Chart17.xls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Microsoft_Excel_Chart1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57.png"/><Relationship Id="rId4" Type="http://schemas.openxmlformats.org/officeDocument/2006/relationships/oleObject" Target="../embeddings/Microsoft_Excel_Chart18.xls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hyperlink" Target="http://www.klinci.ru/" TargetMode="External"/><Relationship Id="rId7" Type="http://schemas.openxmlformats.org/officeDocument/2006/relationships/hyperlink" Target="http://admfokino.narod.ru/" TargetMode="External"/><Relationship Id="rId12" Type="http://schemas.openxmlformats.org/officeDocument/2006/relationships/image" Target="../media/image6.jpeg"/><Relationship Id="rId2" Type="http://schemas.openxmlformats.org/officeDocument/2006/relationships/hyperlink" Target="http://www.bryansk032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&#1075;&#1086;&#1088;&#1086;&#1076;-&#1089;&#1090;&#1072;&#1088;&#1086;&#1076;&#1091;&#1073;.&#1088;&#1092;/" TargetMode="External"/><Relationship Id="rId11" Type="http://schemas.openxmlformats.org/officeDocument/2006/relationships/image" Target="../media/image5.gif"/><Relationship Id="rId5" Type="http://schemas.openxmlformats.org/officeDocument/2006/relationships/hyperlink" Target="http://www.admsel.ru/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://zibkoe.ucoz.ru/" TargetMode="External"/><Relationship Id="rId9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62.png"/><Relationship Id="rId4" Type="http://schemas.openxmlformats.org/officeDocument/2006/relationships/oleObject" Target="../embeddings/Microsoft_Excel_Chart20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63.png"/><Relationship Id="rId4" Type="http://schemas.openxmlformats.org/officeDocument/2006/relationships/oleObject" Target="../embeddings/Microsoft_Excel_Chart21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4.png"/><Relationship Id="rId5" Type="http://schemas.openxmlformats.org/officeDocument/2006/relationships/oleObject" Target="../embeddings/Microsoft_Excel_Chart22.xls"/><Relationship Id="rId4" Type="http://schemas.openxmlformats.org/officeDocument/2006/relationships/oleObject" Target="../embeddings/oleObject2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5.png"/><Relationship Id="rId5" Type="http://schemas.openxmlformats.org/officeDocument/2006/relationships/oleObject" Target="../embeddings/Microsoft_Excel_Chart23.xls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Microsoft_Excel_Chart2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66.png"/><Relationship Id="rId4" Type="http://schemas.openxmlformats.org/officeDocument/2006/relationships/oleObject" Target="../embeddings/Microsoft_Excel_Chart24.xls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68.png"/><Relationship Id="rId4" Type="http://schemas.openxmlformats.org/officeDocument/2006/relationships/oleObject" Target="../embeddings/Microsoft_Excel_Chart26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69.png"/><Relationship Id="rId4" Type="http://schemas.openxmlformats.org/officeDocument/2006/relationships/oleObject" Target="../embeddings/Microsoft_Excel_Chart27.xls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Microsoft_Excel_Chart2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70.png"/><Relationship Id="rId4" Type="http://schemas.openxmlformats.org/officeDocument/2006/relationships/oleObject" Target="../embeddings/Microsoft_Excel_Chart28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72.png"/><Relationship Id="rId4" Type="http://schemas.openxmlformats.org/officeDocument/2006/relationships/oleObject" Target="../embeddings/Microsoft_Excel_Chart30.xls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73.png"/><Relationship Id="rId4" Type="http://schemas.openxmlformats.org/officeDocument/2006/relationships/oleObject" Target="../embeddings/Microsoft_Excel_Chart31.xls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ratino.ru/" TargetMode="External"/><Relationship Id="rId13" Type="http://schemas.openxmlformats.org/officeDocument/2006/relationships/image" Target="../media/image12.jpeg"/><Relationship Id="rId3" Type="http://schemas.openxmlformats.org/officeDocument/2006/relationships/hyperlink" Target="http://www.admbr.ru/" TargetMode="External"/><Relationship Id="rId7" Type="http://schemas.openxmlformats.org/officeDocument/2006/relationships/hyperlink" Target="http://admindtk.ru/" TargetMode="External"/><Relationship Id="rId12" Type="http://schemas.openxmlformats.org/officeDocument/2006/relationships/image" Target="../media/image11.jpeg"/><Relationship Id="rId2" Type="http://schemas.openxmlformats.org/officeDocument/2006/relationships/hyperlink" Target="http://www.brasadmin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dmdubrovka.ru/" TargetMode="External"/><Relationship Id="rId11" Type="http://schemas.openxmlformats.org/officeDocument/2006/relationships/image" Target="../media/image10.jpeg"/><Relationship Id="rId5" Type="http://schemas.openxmlformats.org/officeDocument/2006/relationships/hyperlink" Target="http://www.admgordeevka.ru/" TargetMode="External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hyperlink" Target="http://www.adminwr.ru/" TargetMode="External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33.xls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74.png"/><Relationship Id="rId5" Type="http://schemas.openxmlformats.org/officeDocument/2006/relationships/oleObject" Target="../embeddings/Microsoft_Excel_Chart32.xls"/><Relationship Id="rId4" Type="http://schemas.openxmlformats.org/officeDocument/2006/relationships/oleObject" Target="../embeddings/oleObject32.bin"/><Relationship Id="rId9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76.png"/><Relationship Id="rId5" Type="http://schemas.openxmlformats.org/officeDocument/2006/relationships/oleObject" Target="../embeddings/Microsoft_Excel_Chart34.xls"/><Relationship Id="rId4" Type="http://schemas.openxmlformats.org/officeDocument/2006/relationships/oleObject" Target="../embeddings/oleObject34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77.png"/><Relationship Id="rId5" Type="http://schemas.openxmlformats.org/officeDocument/2006/relationships/oleObject" Target="../embeddings/Microsoft_Excel_Chart35.xls"/><Relationship Id="rId4" Type="http://schemas.openxmlformats.org/officeDocument/2006/relationships/oleObject" Target="../embeddings/oleObject3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78.png"/><Relationship Id="rId4" Type="http://schemas.openxmlformats.org/officeDocument/2006/relationships/oleObject" Target="../embeddings/Microsoft_Excel_Chart36.xls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79.png"/><Relationship Id="rId4" Type="http://schemas.openxmlformats.org/officeDocument/2006/relationships/oleObject" Target="../embeddings/Microsoft_Excel_Chart37.xls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dminkom.ru/" TargetMode="External"/><Relationship Id="rId13" Type="http://schemas.openxmlformats.org/officeDocument/2006/relationships/image" Target="../media/image19.jpeg"/><Relationship Id="rId3" Type="http://schemas.openxmlformats.org/officeDocument/2006/relationships/hyperlink" Target="http://zlynka.narod.ru/" TargetMode="External"/><Relationship Id="rId7" Type="http://schemas.openxmlformats.org/officeDocument/2006/relationships/hyperlink" Target="http://www.klinrai.ru/" TargetMode="External"/><Relationship Id="rId12" Type="http://schemas.openxmlformats.org/officeDocument/2006/relationships/image" Target="../media/image18.jpeg"/><Relationship Id="rId2" Type="http://schemas.openxmlformats.org/officeDocument/2006/relationships/hyperlink" Target="http://www.zhukadmin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ladm.ru/" TargetMode="External"/><Relationship Id="rId11" Type="http://schemas.openxmlformats.org/officeDocument/2006/relationships/image" Target="../media/image17.jpeg"/><Relationship Id="rId5" Type="http://schemas.openxmlformats.org/officeDocument/2006/relationships/hyperlink" Target="http://www.kletn.ru/" TargetMode="External"/><Relationship Id="rId15" Type="http://schemas.openxmlformats.org/officeDocument/2006/relationships/image" Target="../media/image21.png"/><Relationship Id="rId10" Type="http://schemas.openxmlformats.org/officeDocument/2006/relationships/image" Target="../media/image16.jpeg"/><Relationship Id="rId4" Type="http://schemas.openxmlformats.org/officeDocument/2006/relationships/hyperlink" Target="http://karadmin.ru/" TargetMode="External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gnedino.ru/" TargetMode="External"/><Relationship Id="rId13" Type="http://schemas.openxmlformats.org/officeDocument/2006/relationships/image" Target="../media/image26.jpeg"/><Relationship Id="rId3" Type="http://schemas.openxmlformats.org/officeDocument/2006/relationships/hyperlink" Target="http://www.mgladm.ru/" TargetMode="External"/><Relationship Id="rId7" Type="http://schemas.openxmlformats.org/officeDocument/2006/relationships/hyperlink" Target="http://www.admpochep.ru/" TargetMode="External"/><Relationship Id="rId12" Type="http://schemas.openxmlformats.org/officeDocument/2006/relationships/image" Target="../media/image25.jpeg"/><Relationship Id="rId2" Type="http://schemas.openxmlformats.org/officeDocument/2006/relationships/hyperlink" Target="http://www.krgadm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garadm.ru/" TargetMode="External"/><Relationship Id="rId11" Type="http://schemas.openxmlformats.org/officeDocument/2006/relationships/image" Target="../media/image24.png"/><Relationship Id="rId5" Type="http://schemas.openxmlformats.org/officeDocument/2006/relationships/hyperlink" Target="http://adminnovzraion.ru/" TargetMode="External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hyperlink" Target="http://admnav.ru/" TargetMode="External"/><Relationship Id="rId9" Type="http://schemas.openxmlformats.org/officeDocument/2006/relationships/image" Target="../media/image22.jpe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33.png"/><Relationship Id="rId3" Type="http://schemas.openxmlformats.org/officeDocument/2006/relationships/hyperlink" Target="http://adminstarrayon.ru/" TargetMode="External"/><Relationship Id="rId7" Type="http://schemas.openxmlformats.org/officeDocument/2006/relationships/hyperlink" Target="http://www.unradm.ru/" TargetMode="External"/><Relationship Id="rId12" Type="http://schemas.openxmlformats.org/officeDocument/2006/relationships/image" Target="../media/image32.jpeg"/><Relationship Id="rId2" Type="http://schemas.openxmlformats.org/officeDocument/2006/relationships/hyperlink" Target="http://www.sevskadm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rubech.ru/" TargetMode="External"/><Relationship Id="rId11" Type="http://schemas.openxmlformats.org/officeDocument/2006/relationships/image" Target="../media/image31.jpeg"/><Relationship Id="rId5" Type="http://schemas.openxmlformats.org/officeDocument/2006/relationships/hyperlink" Target="http://www.admsur.ru/" TargetMode="External"/><Relationship Id="rId10" Type="http://schemas.openxmlformats.org/officeDocument/2006/relationships/image" Target="../media/image30.jpeg"/><Relationship Id="rId4" Type="http://schemas.openxmlformats.org/officeDocument/2006/relationships/hyperlink" Target="http://www.admsuzemka.ru/" TargetMode="External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5"/>
          <p:cNvSpPr>
            <a:spLocks noChangeArrowheads="1"/>
          </p:cNvSpPr>
          <p:nvPr/>
        </p:nvSpPr>
        <p:spPr bwMode="auto">
          <a:xfrm>
            <a:off x="7180263" y="6642100"/>
            <a:ext cx="1905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800" b="1"/>
              <a:t>Правительство Брянской области 2019</a:t>
            </a:r>
          </a:p>
        </p:txBody>
      </p:sp>
      <p:pic>
        <p:nvPicPr>
          <p:cNvPr id="2051" name="Picture 2" descr="http://www.mrtrans.ru/images/userfiles/20081213173354-8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31763"/>
            <a:ext cx="1835150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08928" y="2322608"/>
            <a:ext cx="7510232" cy="2308324"/>
          </a:xfrm>
          <a:prstGeom prst="rect">
            <a:avLst/>
          </a:prstGeom>
          <a:effectLst>
            <a:glow rad="114300">
              <a:schemeClr val="accent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СВОДНЫЙ ДОКЛАД</a:t>
            </a:r>
            <a:endParaRPr lang="ru-RU" sz="24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БРЯНСКОЙ ОБЛАСТИ О РЕЗУЛЬТАТАХ МОНИТОРИНГА ЭФФЕКТИВНОСТИ ДЕЯТЕЛЬНОСТИ ОРГАНОВ МЕСТНОГО САМОУПРАВЛЕНИЯ ГОРОДСКИХ ОКРУГОВ И МУНИЦИПАЛЬНЫХ РАЙОНОВ</a:t>
            </a:r>
            <a:endParaRPr lang="ru-RU" sz="24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по итогам 2018 года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513685C1-8B28-4742-BC12-8B6A7E2D1F3E}" type="slidenum">
              <a:rPr lang="ru-RU" sz="1400"/>
              <a:pPr>
                <a:defRPr/>
              </a:pPr>
              <a:t>10</a:t>
            </a:fld>
            <a:endParaRPr lang="ru-RU" sz="1400" dirty="0"/>
          </a:p>
        </p:txBody>
      </p:sp>
      <p:sp>
        <p:nvSpPr>
          <p:cNvPr id="11267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30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Число субъектов малого и среднего предпринимательства (единиц на 10 тыс. человек населения)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452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Прямоугольник 1"/>
          <p:cNvSpPr>
            <a:spLocks noChangeArrowheads="1"/>
          </p:cNvSpPr>
          <p:nvPr/>
        </p:nvSpPr>
        <p:spPr bwMode="auto">
          <a:xfrm>
            <a:off x="3276600" y="758825"/>
            <a:ext cx="30956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среднем по Брянской области число субъектов малого и среднего предпринимательства в 2018 незначительно увеличилось и составило 248,69 единицы на 10 тыс. человек населения (2017 год - 247,93 единиц).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городских округов лидерами остаются г. Брянск,              г. Клинцы, г. Новозыбков. При этом максимальное значение показателя имеет г. Брянск (473,2 единицы). </a:t>
            </a:r>
          </a:p>
        </p:txBody>
      </p:sp>
      <p:sp>
        <p:nvSpPr>
          <p:cNvPr id="11270" name="Прямоугольник 2"/>
          <p:cNvSpPr>
            <a:spLocks noChangeArrowheads="1"/>
          </p:cNvSpPr>
          <p:nvPr/>
        </p:nvSpPr>
        <p:spPr bwMode="auto">
          <a:xfrm>
            <a:off x="3276600" y="3429000"/>
            <a:ext cx="315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Самый низкий показатель имеет  г. Фокино (187,9 единиц).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0825" y="549275"/>
          <a:ext cx="3025775" cy="5975350"/>
        </p:xfrm>
        <a:graphic>
          <a:graphicData uri="http://schemas.openxmlformats.org/drawingml/2006/table">
            <a:tbl>
              <a:tblPr/>
              <a:tblGrid>
                <a:gridCol w="1290237"/>
                <a:gridCol w="600873"/>
                <a:gridCol w="630370"/>
                <a:gridCol w="504296"/>
              </a:tblGrid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319,57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325,42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320,02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471,80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473,20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353,70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303,30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303,30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9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228,05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230,71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232,84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244,70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447,80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452,50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105,50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342,00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246,90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287,50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138,10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229,00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220,20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225,50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244,30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285,00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286,40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207,80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3623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279,60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274,00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244,69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247,93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248,69</a:t>
                      </a:r>
                    </a:p>
                  </a:txBody>
                  <a:tcPr marL="5958" marR="5958" marT="59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463" name="Диаграмма 12"/>
          <p:cNvGraphicFramePr>
            <a:graphicFrameLocks/>
          </p:cNvGraphicFramePr>
          <p:nvPr/>
        </p:nvGraphicFramePr>
        <p:xfrm>
          <a:off x="6378575" y="498475"/>
          <a:ext cx="2492375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4" r:id="rId6" imgW="2493480" imgH="5931922" progId="Excel.Chart.8">
                  <p:embed/>
                </p:oleObj>
              </mc:Choice>
              <mc:Fallback>
                <p:oleObj r:id="rId6" imgW="2493480" imgH="5931922" progId="Excel.Chart.8">
                  <p:embed/>
                  <p:pic>
                    <p:nvPicPr>
                      <p:cNvPr id="0" name="Диаграмма 1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575" y="498475"/>
                        <a:ext cx="2492375" cy="593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4D1C6D1A-E38A-46E2-B665-030E528E6CC9}" type="slidenum">
              <a:rPr lang="ru-RU" sz="1400"/>
              <a:pPr>
                <a:defRPr/>
              </a:pPr>
              <a:t>11</a:t>
            </a:fld>
            <a:endParaRPr lang="ru-RU" sz="1400" dirty="0"/>
          </a:p>
        </p:txBody>
      </p:sp>
      <p:sp>
        <p:nvSpPr>
          <p:cNvPr id="12291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27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Число субъектов малого и среднего предпринимательства (единиц на 10 тыс. человек населения)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142875" y="692150"/>
            <a:ext cx="2773363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муниципальным районам, как и в 2017 году, первенство остается за следующими районами: Брянский, Дятьковский, Навлинский, Карачевский и Суражский, где  показатели выше среднеобластного значения.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18 территориях этот показатель ниже среднеобластного уровня. Динамика значений показателя показывает, что наибольший прирост значения показателя произошел в Почепском (на 8,2 процентных пункта), Стародубском (на 7,4 процентных пункта) и Мглинском (6,5 процентных пункта) муниципальном районе. Наибольшее снижение значения показателя в Гордеевском муниципальном районе на 6,5 процентных пункта.</a:t>
            </a:r>
          </a:p>
        </p:txBody>
      </p:sp>
      <p:graphicFrame>
        <p:nvGraphicFramePr>
          <p:cNvPr id="12293" name="Диаграмма 7"/>
          <p:cNvGraphicFramePr>
            <a:graphicFrameLocks/>
          </p:cNvGraphicFramePr>
          <p:nvPr/>
        </p:nvGraphicFramePr>
        <p:xfrm>
          <a:off x="2865438" y="569913"/>
          <a:ext cx="5864225" cy="528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r:id="rId6" imgW="5864860" imgH="5291787" progId="Excel.Chart.8">
                  <p:embed/>
                </p:oleObj>
              </mc:Choice>
              <mc:Fallback>
                <p:oleObj r:id="rId6" imgW="5864860" imgH="5291787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569913"/>
                        <a:ext cx="5864225" cy="528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D7F15301-E348-41E7-8CD8-8F3EACCE47A4}" type="slidenum">
              <a:rPr lang="ru-RU" sz="1400"/>
              <a:pPr>
                <a:defRPr/>
              </a:pPr>
              <a:t>12</a:t>
            </a:fld>
            <a:endParaRPr lang="ru-RU" sz="1400" dirty="0"/>
          </a:p>
        </p:txBody>
      </p:sp>
      <p:sp>
        <p:nvSpPr>
          <p:cNvPr id="13315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(процентов)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0" y="82311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3276600" y="758825"/>
            <a:ext cx="30956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среднем по Брянской области доля среднесписочной численности работников (без внешних совместителей) малых и средних предприятий в общей среднесписочной численности работников увеличилась на 0,04 процентных пункта в 2018 году и составила 31,03 процента  (2017 год – 30,99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городских округов наибольшее значение показателя имеют г. Брянск и г. Клинцы (38,97 и 37 процентов). </a:t>
            </a:r>
          </a:p>
        </p:txBody>
      </p:sp>
      <p:sp>
        <p:nvSpPr>
          <p:cNvPr id="13318" name="Прямоугольник 2"/>
          <p:cNvSpPr>
            <a:spLocks noChangeArrowheads="1"/>
          </p:cNvSpPr>
          <p:nvPr/>
        </p:nvSpPr>
        <p:spPr bwMode="auto">
          <a:xfrm>
            <a:off x="3324225" y="3827463"/>
            <a:ext cx="3000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 всех городских округах произошло небольшое увеличение значения показателя за исключением г. Клинцы, где при относительно высоком значении показателя произошло снижение значения показателя на 1,25 процентных пункта.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2263" y="908050"/>
          <a:ext cx="2954337" cy="5616575"/>
        </p:xfrm>
        <a:graphic>
          <a:graphicData uri="http://schemas.openxmlformats.org/drawingml/2006/table">
            <a:tbl>
              <a:tblPr/>
              <a:tblGrid>
                <a:gridCol w="983276"/>
                <a:gridCol w="746866"/>
                <a:gridCol w="576092"/>
                <a:gridCol w="648103"/>
              </a:tblGrid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29,66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31,64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31,93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37,85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38,97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38,25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30,37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30,84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30,83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39,90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49,70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6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30,50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30,20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30,80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30,24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30,99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31,03</a:t>
                      </a:r>
                    </a:p>
                  </a:txBody>
                  <a:tcPr marL="5803" marR="5803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516" name="Диаграмма 9"/>
          <p:cNvGraphicFramePr>
            <a:graphicFrameLocks/>
          </p:cNvGraphicFramePr>
          <p:nvPr/>
        </p:nvGraphicFramePr>
        <p:xfrm>
          <a:off x="6465888" y="708025"/>
          <a:ext cx="2405062" cy="550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" r:id="rId5" imgW="2402032" imgH="5511262" progId="Excel.Chart.8">
                  <p:embed/>
                </p:oleObj>
              </mc:Choice>
              <mc:Fallback>
                <p:oleObj r:id="rId5" imgW="2402032" imgH="5511262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888" y="708025"/>
                        <a:ext cx="2405062" cy="550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404D68C2-2E35-4808-92B9-4E3A563DA67F}" type="slidenum">
              <a:rPr lang="ru-RU" sz="1400"/>
              <a:pPr>
                <a:defRPr/>
              </a:pPr>
              <a:t>13</a:t>
            </a:fld>
            <a:endParaRPr lang="ru-RU" sz="1400" dirty="0"/>
          </a:p>
        </p:txBody>
      </p:sp>
      <p:sp>
        <p:nvSpPr>
          <p:cNvPr id="14339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2. 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  (процентов)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0" y="609600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Прямоугольник 3"/>
          <p:cNvSpPr>
            <a:spLocks noChangeArrowheads="1"/>
          </p:cNvSpPr>
          <p:nvPr/>
        </p:nvSpPr>
        <p:spPr bwMode="auto">
          <a:xfrm>
            <a:off x="142875" y="500063"/>
            <a:ext cx="2989263" cy="634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13 муниципальным районам 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 выше среднеобластного значения (31,03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Лидерами по данному показателю являются следующие районы: Брянский (51,6 процента), Стародубский (49,7), Клетнянский (48,6), Навлинский (41,7) и Новозыбковский (37,8) районы.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 14 территориях этот показатель ниже среднеобластного уровня, при этом самый низкий показатель в Рогнединском муниципальном районе (10,7 процента). Динамика значений показателя показывает, что в 4 муниципальных районах данный показатель снизился, а в 15 увеличился по сравнению с 2017 годом. В 7 муниципальных районах данный показатель остался без изменений.</a:t>
            </a:r>
          </a:p>
        </p:txBody>
      </p:sp>
      <p:graphicFrame>
        <p:nvGraphicFramePr>
          <p:cNvPr id="14342" name="Диаграмма 7"/>
          <p:cNvGraphicFramePr>
            <a:graphicFrameLocks/>
          </p:cNvGraphicFramePr>
          <p:nvPr/>
        </p:nvGraphicFramePr>
        <p:xfrm>
          <a:off x="3152775" y="714375"/>
          <a:ext cx="5718175" cy="557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r:id="rId5" imgW="5718544" imgH="5578323" progId="Excel.Chart.8">
                  <p:embed/>
                </p:oleObj>
              </mc:Choice>
              <mc:Fallback>
                <p:oleObj r:id="rId5" imgW="5718544" imgH="5578323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714375"/>
                        <a:ext cx="5718175" cy="557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1D56EF06-C6C0-4EB1-A8F1-65C844FD12E5}" type="slidenum">
              <a:rPr lang="ru-RU" sz="1400"/>
              <a:pPr>
                <a:defRPr/>
              </a:pPr>
              <a:t>14</a:t>
            </a:fld>
            <a:endParaRPr lang="ru-RU" sz="1400" dirty="0"/>
          </a:p>
        </p:txBody>
      </p:sp>
      <p:sp>
        <p:nvSpPr>
          <p:cNvPr id="15363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I.3.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Объем инвестиций в основной капитал (за исключением бюджетных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средств)</a:t>
            </a:r>
            <a:endParaRPr lang="en-US" altLang="ru-RU" sz="1400" b="1" i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в расчете на 1 жителя (рублей)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3327400" y="2773363"/>
            <a:ext cx="29733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в целом по Брянской области отмечается увеличение объема инвестиций в основной капитал  (за исключением бюджетных средств) в расчете на 1 жителя по сравнению с 2017 годом на 18,3 процента.</a:t>
            </a:r>
          </a:p>
        </p:txBody>
      </p:sp>
      <p:sp>
        <p:nvSpPr>
          <p:cNvPr id="15366" name="Прямоугольник 2"/>
          <p:cNvSpPr>
            <a:spLocks noChangeArrowheads="1"/>
          </p:cNvSpPr>
          <p:nvPr/>
        </p:nvSpPr>
        <p:spPr bwMode="auto">
          <a:xfrm>
            <a:off x="3327400" y="4591050"/>
            <a:ext cx="57086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Положительная динамика отмечается в 2 городских округах              г. Новозыбков и г. Сельцо. Среди городских округов наибольший объем инвестиций в основной капитал в расчете на 1 жителя имеют                   г. Брянск и г. Фокино.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Максимальное увеличение показателя достигнуто в г. Сельцо (рост более чем в 2 раза по сравнению с 2017 годом). Максимальное снижение инвестиций имеют    г. Фокино и г. Стародуб на 20,3 и 10,6 процентов соответственно. 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620713"/>
          <a:ext cx="2952750" cy="5761037"/>
        </p:xfrm>
        <a:graphic>
          <a:graphicData uri="http://schemas.openxmlformats.org/drawingml/2006/table">
            <a:tbl>
              <a:tblPr/>
              <a:tblGrid>
                <a:gridCol w="904708"/>
                <a:gridCol w="705883"/>
                <a:gridCol w="671079"/>
                <a:gridCol w="671080"/>
              </a:tblGrid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10952,02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13573,08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12768,45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33115,90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32959,90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31684,40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3590,10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11554,00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10917,30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4686,80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3190,10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4613,80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2554,40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976,50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2034,20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12570,30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12870,80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11506,70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9194,60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19887,20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15854,30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40883,16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22059,97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26823,37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7179,90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6591,10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9438,40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17047,80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9136,60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30531,20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187757,60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51143,30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83678,60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1425,10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2642,90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2096,30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1752,80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2256,20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5246,00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5089,10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9023,50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15601,90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30476,00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45669,60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8300,60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3713,10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8216,20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1213,50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693,70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1030,30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25541,30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22725,70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11408,80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2159,60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1704,10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1082,20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2726,20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11011,00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16389,70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9084,70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5170,00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9549,50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11392,80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17353,30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439,60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1586,50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2679,90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717,40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1559,30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1835,20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833,50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2894,00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21539,40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28333,30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8788,30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12768,70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7924,80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5282,80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4007,60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5685,40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7568,90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353,10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568,70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30758,50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23393,00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26380,30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9215,50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8631,10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17253,40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3340,10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7514,80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15366,30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11296,20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29737,90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53444,60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678318,60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308795,10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328588,50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30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27576,40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17410,70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15815,40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35441,14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20516,90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24267,93</a:t>
                      </a:r>
                    </a:p>
                  </a:txBody>
                  <a:tcPr marL="5804" marR="5804" marT="58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564" name="Диаграмма 12"/>
          <p:cNvGraphicFramePr>
            <a:graphicFrameLocks/>
          </p:cNvGraphicFramePr>
          <p:nvPr/>
        </p:nvGraphicFramePr>
        <p:xfrm>
          <a:off x="6681788" y="569913"/>
          <a:ext cx="2262187" cy="407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" r:id="rId5" imgW="2261812" imgH="4072481" progId="Excel.Chart.8">
                  <p:embed/>
                </p:oleObj>
              </mc:Choice>
              <mc:Fallback>
                <p:oleObj r:id="rId5" imgW="2261812" imgH="4072481" progId="Excel.Chart.8">
                  <p:embed/>
                  <p:pic>
                    <p:nvPicPr>
                      <p:cNvPr id="0" name="Диаграмма 1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1788" y="569913"/>
                        <a:ext cx="2262187" cy="407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" name="Диаграмма 13"/>
          <p:cNvGraphicFramePr>
            <a:graphicFrameLocks/>
          </p:cNvGraphicFramePr>
          <p:nvPr/>
        </p:nvGraphicFramePr>
        <p:xfrm>
          <a:off x="3276600" y="569913"/>
          <a:ext cx="3362325" cy="22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7" r:id="rId8" imgW="3359187" imgH="2255715" progId="Excel.Chart.8">
                  <p:embed/>
                </p:oleObj>
              </mc:Choice>
              <mc:Fallback>
                <p:oleObj r:id="rId8" imgW="3359187" imgH="2255715" progId="Excel.Chart.8">
                  <p:embed/>
                  <p:pic>
                    <p:nvPicPr>
                      <p:cNvPr id="0" name="Диаграмма 1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69913"/>
                        <a:ext cx="3362325" cy="225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392A84B6-3EF5-406F-BA7F-618F68F4D27C}" type="slidenum">
              <a:rPr lang="ru-RU" sz="1400"/>
              <a:pPr>
                <a:defRPr/>
              </a:pPr>
              <a:t>15</a:t>
            </a:fld>
            <a:endParaRPr lang="ru-RU" sz="1400" dirty="0"/>
          </a:p>
        </p:txBody>
      </p:sp>
      <p:sp>
        <p:nvSpPr>
          <p:cNvPr id="16387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27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I.3.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Объем инвестиций в основной капитал (за исключением бюджетных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средств) в расчете на 1 жителя (рублей)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9" name="Прямоугольник 3"/>
          <p:cNvSpPr>
            <a:spLocks noChangeArrowheads="1"/>
          </p:cNvSpPr>
          <p:nvPr/>
        </p:nvSpPr>
        <p:spPr bwMode="auto">
          <a:xfrm>
            <a:off x="6156325" y="750888"/>
            <a:ext cx="28797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муниципальным районам высокий уровень объема инвестиций в основной капитал  в расчете на 1 жителя достигнут в Трубчевском, Выгоничском, Суражском и Жирятинском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Рост данного показателя отмечается в 22 муниципальных районах, из них максимальное увеличение достигнуто в Рогнединском (более чем в 100 раз), в Клетнянском (в 4,4 раза) и Красногорском (в 3,2 раза) 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Снижение показателя зафиксировано на 5 территориях, из них максимальное в Новозыбковском  (снижение на 68,9 процента), Карачевском (на 49,8 процента), Клинцовском (на 43,1 процента) районах.</a:t>
            </a:r>
          </a:p>
        </p:txBody>
      </p:sp>
      <p:graphicFrame>
        <p:nvGraphicFramePr>
          <p:cNvPr id="16390" name="Диаграмма 6"/>
          <p:cNvGraphicFramePr>
            <a:graphicFrameLocks/>
          </p:cNvGraphicFramePr>
          <p:nvPr/>
        </p:nvGraphicFramePr>
        <p:xfrm>
          <a:off x="271463" y="641350"/>
          <a:ext cx="5935662" cy="550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r:id="rId5" imgW="5938019" imgH="5505165" progId="Excel.Chart.8">
                  <p:embed/>
                </p:oleObj>
              </mc:Choice>
              <mc:Fallback>
                <p:oleObj r:id="rId5" imgW="5938019" imgH="5505165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641350"/>
                        <a:ext cx="5935662" cy="550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43BBBE23-E0E1-4A2C-AF7F-D7BBA7A46DB1}" type="slidenum">
              <a:rPr lang="ru-RU" sz="1400"/>
              <a:pPr>
                <a:defRPr/>
              </a:pPr>
              <a:t>16</a:t>
            </a:fld>
            <a:endParaRPr lang="ru-RU" sz="1400" dirty="0"/>
          </a:p>
        </p:txBody>
      </p:sp>
      <p:sp>
        <p:nvSpPr>
          <p:cNvPr id="17411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 (процентов)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3357563" y="700088"/>
            <a:ext cx="567848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 составила в среднем по области 61 процент и возросла по сравнению с 2017 годом на 3,2 процентных пункта.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площади земельных участков, являющихся объектами налогообложения земельным налогом, в общей площади территории городского округа составила в среднем 34,8 процента и возросла по сравнению с 2017 годом на 0,4 процентных пункта. Рост данного показателя зафиксирован в 2 городских округах. Максимальное значение показателя имеет г. Стародуб - 73 процента. Минимальное значение, по-прежнему, осталось в г. Новозыбкове – 12,5 процента.</a:t>
            </a:r>
            <a:endParaRPr lang="ru-RU" altLang="ru-RU" sz="140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2263" y="700088"/>
          <a:ext cx="3035300" cy="5608637"/>
        </p:xfrm>
        <a:graphic>
          <a:graphicData uri="http://schemas.openxmlformats.org/drawingml/2006/table">
            <a:tbl>
              <a:tblPr/>
              <a:tblGrid>
                <a:gridCol w="986133"/>
                <a:gridCol w="743586"/>
                <a:gridCol w="647946"/>
                <a:gridCol w="657635"/>
              </a:tblGrid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33,38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34,40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34,77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6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57,64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62,96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66,83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53,23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57,77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611" name="Диаграмма 9"/>
          <p:cNvGraphicFramePr>
            <a:graphicFrameLocks/>
          </p:cNvGraphicFramePr>
          <p:nvPr/>
        </p:nvGraphicFramePr>
        <p:xfrm>
          <a:off x="3441700" y="3325813"/>
          <a:ext cx="5502275" cy="295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2" r:id="rId5" imgW="5505165" imgH="2956816" progId="Excel.Chart.8">
                  <p:embed/>
                </p:oleObj>
              </mc:Choice>
              <mc:Fallback>
                <p:oleObj r:id="rId5" imgW="5505165" imgH="2956816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3325813"/>
                        <a:ext cx="5502275" cy="295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7763BB24-284F-4D09-B137-10807F1954A6}" type="slidenum">
              <a:rPr lang="ru-RU" sz="1400"/>
              <a:pPr>
                <a:defRPr/>
              </a:pPr>
              <a:t>17</a:t>
            </a:fld>
            <a:endParaRPr lang="ru-RU" sz="1400" dirty="0"/>
          </a:p>
        </p:txBody>
      </p:sp>
      <p:sp>
        <p:nvSpPr>
          <p:cNvPr id="18435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 (процентов)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95250" y="642938"/>
            <a:ext cx="8940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площади земельных участков, являющихся объектами налогообложения земельным налогом, в общей площади территорий муниципальных районов составила в среднем 66,8 процента и возросла по сравнению с 2017 годом на 3,87 процентных пункта. Рост данного показателя зафиксирован в 19 муниципальных районах. Максимальное значение показателя зафиксировано в Почепском районе – 98,9 процента. Минимальные значения  в Климовском районе – 14,3 процента, Выгоничском – 24,7 процента, Дятьковском – 25 процентов.</a:t>
            </a:r>
          </a:p>
        </p:txBody>
      </p:sp>
      <p:graphicFrame>
        <p:nvGraphicFramePr>
          <p:cNvPr id="18438" name="Диаграмма 8"/>
          <p:cNvGraphicFramePr>
            <a:graphicFrameLocks/>
          </p:cNvGraphicFramePr>
          <p:nvPr/>
        </p:nvGraphicFramePr>
        <p:xfrm>
          <a:off x="44450" y="1865313"/>
          <a:ext cx="8899525" cy="449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r:id="rId5" imgW="8900931" imgH="4493141" progId="Excel.Chart.8">
                  <p:embed/>
                </p:oleObj>
              </mc:Choice>
              <mc:Fallback>
                <p:oleObj r:id="rId5" imgW="8900931" imgH="4493141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1865313"/>
                        <a:ext cx="8899525" cy="4494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14ACB2E9-E878-4039-8108-9E0B22A8A16F}" type="slidenum">
              <a:rPr lang="ru-RU" sz="1400"/>
              <a:pPr>
                <a:defRPr/>
              </a:pPr>
              <a:t>18</a:t>
            </a:fld>
            <a:endParaRPr lang="ru-RU" sz="1400" dirty="0"/>
          </a:p>
        </p:txBody>
      </p:sp>
      <p:sp>
        <p:nvSpPr>
          <p:cNvPr id="19459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налоговых и неналоговых доходов местного бюджета (за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исключением поступлений налоговых доходов по дополнительным нормативам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отчислений) в общем объеме собственных доходов бюджета муниципального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образования (без учета субвенций) (процентов)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3419475" y="3357563"/>
            <a:ext cx="518477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доля налоговых и неналоговых доходов местных бюджетов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 в среднем по области составила 25,32 процента и снизилась на 1,22 п.п. (2017 год – 26,54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городских округов наибольший удельный вес отмечается в г. Новозыбков – 51,2 процента. Наименьшее значение зафиксировано в г. Фокино – 31,2 процента.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муниципальных районов области наибольшее значение показателя отмечено в Выгоничском районе – 43,5 процента, наименьшее – в Новозыбковском районе 8,6 процента.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8613" y="733425"/>
          <a:ext cx="3090862" cy="5791200"/>
        </p:xfrm>
        <a:graphic>
          <a:graphicData uri="http://schemas.openxmlformats.org/drawingml/2006/table">
            <a:tbl>
              <a:tblPr/>
              <a:tblGrid>
                <a:gridCol w="947691"/>
                <a:gridCol w="775278"/>
                <a:gridCol w="719944"/>
                <a:gridCol w="647949"/>
              </a:tblGrid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43,83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38,88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43,45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24,65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23,80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21,29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21,80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38,40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40,10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13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31,60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28,90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24,70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28,14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26,54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25,32</a:t>
                      </a:r>
                    </a:p>
                  </a:txBody>
                  <a:tcPr marL="5802" marR="5802" marT="5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659" name="Диаграмма 9"/>
          <p:cNvGraphicFramePr>
            <a:graphicFrameLocks/>
          </p:cNvGraphicFramePr>
          <p:nvPr/>
        </p:nvGraphicFramePr>
        <p:xfrm>
          <a:off x="3513138" y="682625"/>
          <a:ext cx="5430837" cy="272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0" r:id="rId5" imgW="5432007" imgH="2725148" progId="Excel.Chart.8">
                  <p:embed/>
                </p:oleObj>
              </mc:Choice>
              <mc:Fallback>
                <p:oleObj r:id="rId5" imgW="5432007" imgH="2725148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682625"/>
                        <a:ext cx="5430837" cy="2725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F3F3E555-2BA0-4216-AA04-104504D95CF4}" type="slidenum">
              <a:rPr lang="ru-RU" sz="1400"/>
              <a:pPr>
                <a:defRPr/>
              </a:pPr>
              <a:t>19</a:t>
            </a:fld>
            <a:endParaRPr lang="ru-RU" sz="1400" dirty="0"/>
          </a:p>
        </p:txBody>
      </p:sp>
      <p:sp>
        <p:nvSpPr>
          <p:cNvPr id="20483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налоговых и неналоговых доходов местного бюджета (за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исключением поступлений налоговых доходов по дополнительным нормативам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отчислений) в общем объеме собственных доходов бюджета муниципального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образования (без учета субвенций) (процентов)</a:t>
            </a:r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Прямоугольник 2"/>
          <p:cNvSpPr>
            <a:spLocks noChangeArrowheads="1"/>
          </p:cNvSpPr>
          <p:nvPr/>
        </p:nvSpPr>
        <p:spPr bwMode="auto">
          <a:xfrm>
            <a:off x="395288" y="4437063"/>
            <a:ext cx="84248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Снижение значения показателя в 2018 году по сравнению с 2017 годом отмечено в г. Новозыбков – на 4,2 п.п. (51,2 процента), но при этом г. Новозыбков имеет самый высокий показатель по области.  Снижение отмечено и в 16 муниципальных районах, из них наибольшее – в Севском районе - на 16,2 п.п. (22,2 процента), Жирятинском районе – на 15,7 п.п. (19,4 процента).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8 районах данный показатель увеличился, из них наибольшее увеличение отмечено в Брянском районе на 12,2 п.п. (29,2 процента), Климовском районе – на 11,8 п.п. (30,8 процента).</a:t>
            </a:r>
          </a:p>
        </p:txBody>
      </p:sp>
      <p:graphicFrame>
        <p:nvGraphicFramePr>
          <p:cNvPr id="20486" name="Диаграмма 6"/>
          <p:cNvGraphicFramePr>
            <a:graphicFrameLocks/>
          </p:cNvGraphicFramePr>
          <p:nvPr/>
        </p:nvGraphicFramePr>
        <p:xfrm>
          <a:off x="417513" y="785813"/>
          <a:ext cx="8382000" cy="37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r:id="rId5" imgW="8382727" imgH="3700593" progId="Excel.Chart.8">
                  <p:embed/>
                </p:oleObj>
              </mc:Choice>
              <mc:Fallback>
                <p:oleObj r:id="rId5" imgW="8382727" imgH="3700593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785813"/>
                        <a:ext cx="8382000" cy="370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DA516-8D67-4ECF-AFD7-29ECBCFF3963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075" name="Номер слайда 2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887CFEC-E532-4933-A950-42454DE02BA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504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1382713" y="284163"/>
            <a:ext cx="639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Прямоугольник 1"/>
          <p:cNvSpPr>
            <a:spLocks noChangeArrowheads="1"/>
          </p:cNvSpPr>
          <p:nvPr/>
        </p:nvSpPr>
        <p:spPr bwMode="auto">
          <a:xfrm>
            <a:off x="107950" y="1304925"/>
            <a:ext cx="89408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Общая информация о городских округах Брянской области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………………………. 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Брянской области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……………… 4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…………………………………………………………………………………… 8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1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. ЭКОНОМИЧЕСКОЕ РАЗВИТИЕ ………………………………………………………. 9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18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. ОБЩЕЕ ОБРАЗОВАНИЕ ……………………………………………………………... 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180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. ЖИЛИЩНО-КОММУНАЛЬНЫЙ КОМПЛЕКС …………………………………… 33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180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. МУНИЦИПАЛЬНОЕ УПРАВЛЕНИЕ………………………………………………….48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……………………………………………………………………………….. 53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ПРИЛОЖЕНИЕ 1. Результаты мониторинга оценки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                                 эффективности деятельности органов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                                  местного самоуправления …………………………………………..55 ПРИЛОЖЕНИЕ 2. Комплексная оценка эффективности  деятельности ..........................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F3E596D7-3210-40DA-A5FD-0566C5A00222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478837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51196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Прямоугольник 1"/>
          <p:cNvSpPr>
            <a:spLocks noChangeArrowheads="1"/>
          </p:cNvSpPr>
          <p:nvPr/>
        </p:nvSpPr>
        <p:spPr bwMode="auto">
          <a:xfrm>
            <a:off x="95250" y="547688"/>
            <a:ext cx="89408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целях дальнейшего развития предпринимательства необходимо: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обеспечить реализацию комплекса мероприятий на местном уровне, направленных на создание благоприятных условий для развития малого и среднего бизнеса;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активнее участвовать в реализации региональной программы государственной поддержки субъектов малого и среднего бизнеса;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развивать инфраструктуру поддержки малого предпринимательства, оказывающую широкий спектр услуг (предоставление на льготной основе помещений, оказание консультационных услуг по вопросам предпринимательской деятельности и другое);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оказывать информационную, методологическую и консультационную поддержку субъектам малого и среднего предпринимательства (проведение тематических семинаров, издание методических пособий, обеспечение участия предпринимателей в выставочно – ярмарочных мероприятиях и другое).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целях развития экономического потенциала муниципальных образований необходимо принять меры по привлечению инвестиций в экономику, выработать решения, способствующие успешной реализации инвестиционных проектов, содействовать урегулированию финансовых и имущественных проблем между участниками при реализации инвестиционных проектов.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Принять меры по вовлечению в хозяйственный оборот неиспользуемых сельскохозяйственных земель и по признанию права муниципальной собственности на земельные участки, выделенные в счет невостребованных долей, а также проведению других мероприятий, способствующих развитию сельскохозяйственного производства.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A2B494-9968-46F9-8A6D-0D5EEA5810E3}" type="slidenum">
              <a:rPr lang="ru-RU"/>
              <a:pPr>
                <a:defRPr/>
              </a:pPr>
              <a:t>21</a:t>
            </a:fld>
            <a:endParaRPr lang="ru-RU"/>
          </a:p>
        </p:txBody>
      </p:sp>
      <p:pic>
        <p:nvPicPr>
          <p:cNvPr id="1030" name="Picture 6" descr="http://www.samaragis.ru/images/stories/par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73" y="3068960"/>
            <a:ext cx="3048000" cy="2718048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s10007.userapi.com/u149319858/-14/x_246841b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2181" y="2348880"/>
            <a:ext cx="3516817" cy="2910469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/>
              <a:t>II. </a:t>
            </a:r>
            <a:r>
              <a:rPr lang="ru-RU" sz="6000" dirty="0"/>
              <a:t>Общее образование</a:t>
            </a:r>
          </a:p>
        </p:txBody>
      </p:sp>
      <p:pic>
        <p:nvPicPr>
          <p:cNvPr id="1040" name="Picture 16" descr="http://sms-zao.3dn.ru/_nw/0/527426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952328" cy="3295214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8C8686F-E265-4BBD-AFC8-A01074878BE1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II.1.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571480"/>
            <a:ext cx="9001156" cy="1588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Прямоугольник 1"/>
          <p:cNvSpPr>
            <a:spLocks noChangeArrowheads="1"/>
          </p:cNvSpPr>
          <p:nvPr/>
        </p:nvSpPr>
        <p:spPr bwMode="auto">
          <a:xfrm>
            <a:off x="2771775" y="533400"/>
            <a:ext cx="619283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в целом по Брянской области увеличилась на 0,11 процентных пункта и составила в 2018 году 7,12 процента (2017 год – 7,01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Снизилась доля детей в возрасте 1-6 лет, состоящих на учете для определения в муниципальные дошкольные образовательные учреждения в     г. Сельцо на 10,04 процентных пункта и составила 11,66 процента. В г. Клинцы и г. Новозыбков показатель остался без изменений. В г. Брянск, г. Стародуб и г. Фокино значение показателя увеличилось на 0,9, 0,4 и 8,8 процентных пункта соответственно.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692150"/>
          <a:ext cx="2520950" cy="5613400"/>
        </p:xfrm>
        <a:graphic>
          <a:graphicData uri="http://schemas.openxmlformats.org/drawingml/2006/table">
            <a:tbl>
              <a:tblPr/>
              <a:tblGrid>
                <a:gridCol w="936352"/>
                <a:gridCol w="471246"/>
                <a:gridCol w="523930"/>
                <a:gridCol w="589421"/>
              </a:tblGrid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10,97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14,02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14,03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7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6,42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5,45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5,59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37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755" name="Диаграмма 8"/>
          <p:cNvGraphicFramePr>
            <a:graphicFrameLocks/>
          </p:cNvGraphicFramePr>
          <p:nvPr/>
        </p:nvGraphicFramePr>
        <p:xfrm>
          <a:off x="2865438" y="3160713"/>
          <a:ext cx="5986462" cy="319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6" r:id="rId4" imgW="5986791" imgH="3200677" progId="Excel.Chart.8">
                  <p:embed/>
                </p:oleObj>
              </mc:Choice>
              <mc:Fallback>
                <p:oleObj r:id="rId4" imgW="5986791" imgH="3200677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3160713"/>
                        <a:ext cx="5986462" cy="319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59A9EE0-25ED-46EF-BC68-E62C8667C634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II.1.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500042"/>
            <a:ext cx="9144000" cy="1588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1" name="Прямоугольник 2"/>
          <p:cNvSpPr>
            <a:spLocks noChangeArrowheads="1"/>
          </p:cNvSpPr>
          <p:nvPr/>
        </p:nvSpPr>
        <p:spPr bwMode="auto">
          <a:xfrm>
            <a:off x="128588" y="476250"/>
            <a:ext cx="8907462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4 муниципальных районах зафиксировано увеличение доли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лет, причем максимальное увеличение отмечено в Дубровском (на 5,9 п.п.) и Злынковском (на 3,5 п.п.) 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11 муниципальных районах все дети в возрасте 1-6 лет обеспечены местами в муниципальных дошкольных образовательных учреждениях. </a:t>
            </a:r>
          </a:p>
        </p:txBody>
      </p:sp>
      <p:graphicFrame>
        <p:nvGraphicFramePr>
          <p:cNvPr id="24582" name="Диаграмма 7"/>
          <p:cNvGraphicFramePr>
            <a:graphicFrameLocks/>
          </p:cNvGraphicFramePr>
          <p:nvPr/>
        </p:nvGraphicFramePr>
        <p:xfrm>
          <a:off x="271463" y="1811338"/>
          <a:ext cx="8580437" cy="464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r:id="rId4" imgW="8583912" imgH="4645555" progId="Excel.Chart.8">
                  <p:embed/>
                </p:oleObj>
              </mc:Choice>
              <mc:Fallback>
                <p:oleObj r:id="rId4" imgW="8583912" imgH="4645555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1811338"/>
                        <a:ext cx="8580437" cy="464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581EACC-1C99-46F3-A3BA-245ABCE6AB2C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Прямоугольник 1"/>
          <p:cNvSpPr>
            <a:spLocks noChangeArrowheads="1"/>
          </p:cNvSpPr>
          <p:nvPr/>
        </p:nvSpPr>
        <p:spPr bwMode="auto">
          <a:xfrm>
            <a:off x="3500438" y="981075"/>
            <a:ext cx="554831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в целом по области увеличилась по отношению к 2017 году на 0,6 п.п. и составила 5,77 процента.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950" y="836613"/>
          <a:ext cx="3179763" cy="5570537"/>
        </p:xfrm>
        <a:graphic>
          <a:graphicData uri="http://schemas.openxmlformats.org/drawingml/2006/table">
            <a:tbl>
              <a:tblPr/>
              <a:tblGrid>
                <a:gridCol w="1080115"/>
                <a:gridCol w="936100"/>
                <a:gridCol w="576061"/>
                <a:gridCol w="587487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10,55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5,50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5,50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4,77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5,10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5,83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803" name="Диаграмма 9"/>
          <p:cNvGraphicFramePr>
            <a:graphicFrameLocks/>
          </p:cNvGraphicFramePr>
          <p:nvPr/>
        </p:nvGraphicFramePr>
        <p:xfrm>
          <a:off x="3584575" y="2100263"/>
          <a:ext cx="5359400" cy="411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4" r:id="rId4" imgW="5358848" imgH="4121253" progId="Excel.Chart.8">
                  <p:embed/>
                </p:oleObj>
              </mc:Choice>
              <mc:Fallback>
                <p:oleObj r:id="rId4" imgW="5358848" imgH="4121253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2100263"/>
                        <a:ext cx="5359400" cy="411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09DE6B0-A403-4F98-AE0B-4875ECFACAE2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682625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Прямоугольник 2"/>
          <p:cNvSpPr>
            <a:spLocks noChangeArrowheads="1"/>
          </p:cNvSpPr>
          <p:nvPr/>
        </p:nvSpPr>
        <p:spPr bwMode="auto">
          <a:xfrm>
            <a:off x="107950" y="4857750"/>
            <a:ext cx="88566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Снижение показателя отмечено: в муниципальных районах -  Клинцовском (на 6 п.п.) и Суражском (на 3 п.п.)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Наибольшее значение показателя отмечено: в муниципальных районах - Жуковском (31,2 процента), Погарском (32 процента), Трубчевском (25 процентов), г. Новозыбков (33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5 городских округах (Брянск, Клинцы, Сельцо, Стародуб и Фокино) и 17 муниципальных районах отсутствуют муниципальные общеобразовательные учреждения, здания которых находятся в аварийном состоянии или требуют капитального ремонта.</a:t>
            </a:r>
          </a:p>
        </p:txBody>
      </p:sp>
      <p:graphicFrame>
        <p:nvGraphicFramePr>
          <p:cNvPr id="26630" name="Диаграмма 7"/>
          <p:cNvGraphicFramePr>
            <a:graphicFrameLocks/>
          </p:cNvGraphicFramePr>
          <p:nvPr/>
        </p:nvGraphicFramePr>
        <p:xfrm>
          <a:off x="200025" y="641350"/>
          <a:ext cx="2693988" cy="413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r:id="rId4" imgW="2694666" imgH="4133446" progId="Excel.Chart.8">
                  <p:embed/>
                </p:oleObj>
              </mc:Choice>
              <mc:Fallback>
                <p:oleObj r:id="rId4" imgW="2694666" imgH="4133446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641350"/>
                        <a:ext cx="2693988" cy="413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Диаграмма 9"/>
          <p:cNvGraphicFramePr>
            <a:graphicFrameLocks/>
          </p:cNvGraphicFramePr>
          <p:nvPr/>
        </p:nvGraphicFramePr>
        <p:xfrm>
          <a:off x="3008313" y="641350"/>
          <a:ext cx="6007100" cy="413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r:id="rId7" imgW="6005080" imgH="4133446" progId="Excel.Chart.8">
                  <p:embed/>
                </p:oleObj>
              </mc:Choice>
              <mc:Fallback>
                <p:oleObj r:id="rId7" imgW="6005080" imgH="4133446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3" y="641350"/>
                        <a:ext cx="6007100" cy="413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92E1F84-72DE-4D1D-84BB-DA28C6EF6BF1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детей первой и второй групп здоровья в общей численности обучающихся в муниципальных общеобразовательных учреждениях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3" name="Прямоугольник 1"/>
          <p:cNvSpPr>
            <a:spLocks noChangeArrowheads="1"/>
          </p:cNvSpPr>
          <p:nvPr/>
        </p:nvSpPr>
        <p:spPr bwMode="auto">
          <a:xfrm>
            <a:off x="3419475" y="836613"/>
            <a:ext cx="54737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доля детей первой и второй групп здоровья в общей численности обучающихся в муниципальных общеобразовательных учреждениях в целом по области снизилась по отношению к 2017 году на 0,44 п.п. и составила 84,08 процента.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4938" y="692150"/>
          <a:ext cx="3284537" cy="5570538"/>
        </p:xfrm>
        <a:graphic>
          <a:graphicData uri="http://schemas.openxmlformats.org/drawingml/2006/table">
            <a:tbl>
              <a:tblPr/>
              <a:tblGrid>
                <a:gridCol w="1027196"/>
                <a:gridCol w="754823"/>
                <a:gridCol w="754823"/>
                <a:gridCol w="747696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87,20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86,18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80,48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85,19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84,15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84,87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9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85,55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84,52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84,08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851" name="Диаграмма 8"/>
          <p:cNvGraphicFramePr>
            <a:graphicFrameLocks/>
          </p:cNvGraphicFramePr>
          <p:nvPr/>
        </p:nvGraphicFramePr>
        <p:xfrm>
          <a:off x="3729038" y="1865313"/>
          <a:ext cx="4997450" cy="37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2" r:id="rId4" imgW="4999153" imgH="3700593" progId="Excel.Chart.8">
                  <p:embed/>
                </p:oleObj>
              </mc:Choice>
              <mc:Fallback>
                <p:oleObj r:id="rId4" imgW="4999153" imgH="3700593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9038" y="1865313"/>
                        <a:ext cx="4997450" cy="370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F0FE7963-C868-4888-A84D-AA38A42A2FA8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детей первой и второй групп здоровья в общей численности обучающихся  в муниципальных общеобразовательных учреждениях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Прямоугольник 1"/>
          <p:cNvSpPr>
            <a:spLocks noChangeArrowheads="1"/>
          </p:cNvSpPr>
          <p:nvPr/>
        </p:nvSpPr>
        <p:spPr bwMode="auto">
          <a:xfrm>
            <a:off x="179388" y="4500563"/>
            <a:ext cx="853598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Наибольший рост показателя зафиксирован в Севском (на 20,6 п.п.), Жуковском (на 13 п.п.), Суземском (на 12,3 п.п.)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Наибольшее снижение показателя отмечено в Карачевском (на 10,5 п.п.), Погарском (на 6,1 п.п.)  и Брянском (на 8,4 п.п.) районах.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Максимальное значение показателя достигнуто: в городских округах – г. Фокино (90,9 процента),            г. Стародуб (88,2 процента), г. Брянск (82 процента); в муниципальных районах - Гордеевский (94,8 процента), Севский (94,4 процента), Жуковский (91,7 процента).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Минимальное значение показателя: в городских округах – г. Новозыбков (66,6 процента); муниципальных районах - Новозыбковский (66,6 процента), Погарский (72,3 процента), Выгоничский (76,9 процента).</a:t>
            </a:r>
          </a:p>
        </p:txBody>
      </p:sp>
      <p:graphicFrame>
        <p:nvGraphicFramePr>
          <p:cNvPr id="28678" name="Диаграмма 7"/>
          <p:cNvGraphicFramePr>
            <a:graphicFrameLocks/>
          </p:cNvGraphicFramePr>
          <p:nvPr/>
        </p:nvGraphicFramePr>
        <p:xfrm>
          <a:off x="133350" y="569913"/>
          <a:ext cx="3336925" cy="398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r:id="rId4" imgW="3334801" imgH="3987130" progId="Excel.Chart.8">
                  <p:embed/>
                </p:oleObj>
              </mc:Choice>
              <mc:Fallback>
                <p:oleObj r:id="rId4" imgW="3334801" imgH="3987130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" y="569913"/>
                        <a:ext cx="3336925" cy="398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9" name="Диаграмма 9"/>
          <p:cNvGraphicFramePr>
            <a:graphicFrameLocks/>
          </p:cNvGraphicFramePr>
          <p:nvPr/>
        </p:nvGraphicFramePr>
        <p:xfrm>
          <a:off x="3584575" y="569913"/>
          <a:ext cx="5181600" cy="398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r:id="rId7" imgW="5182049" imgH="3987130" progId="Excel.Chart.8">
                  <p:embed/>
                </p:oleObj>
              </mc:Choice>
              <mc:Fallback>
                <p:oleObj r:id="rId7" imgW="5182049" imgH="3987130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569913"/>
                        <a:ext cx="5181600" cy="398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5CF74D0-5A9F-4F46-8DA9-1D2433CC9D28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478837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51196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1" name="Прямоугольник 1"/>
          <p:cNvSpPr>
            <a:spLocks noChangeArrowheads="1"/>
          </p:cNvSpPr>
          <p:nvPr/>
        </p:nvSpPr>
        <p:spPr bwMode="auto">
          <a:xfrm>
            <a:off x="95250" y="549275"/>
            <a:ext cx="89408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целях реализации Указа Президента Российской Федерации от 07.05.2012 № 597 «О мероприятиях по реализации государственной социальной политики» обеспечить реализацию мероприятий по реорганизации неэффективных организаций с целью повышения качества образовательных услуг, высвобождении внутренних резервов для повышения заработной платы работников и модернизации инфраструктуры общеобразовательных учреждений.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рамках Указа Президента Российской Федерации от 07.05.2012 № 599 «О мерах по реализации государственной политики в области образования и науки» реализовывать комплекс мер по увеличению доли детей в возрасте 5 – 18 лет, получающих услуги по дополнительному образованию, и полному обеспечению детей в возрасте 3-7 лет местами в муниципальных дошкольных образовательных учреждениях.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Принять меры по закреплению молодых специалистов в муниципальных общеобразовательных учреждениях.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Обеспечить полное освоение в 2019 году средств областного и местных бюджетов, выделенных на капитальный ремонт зданий муниципальных общеобразовательных учреждений.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Провести модернизацию и развитие инфраструктуры школьного образования, в том числе через механизм государственно-частного партнерства, ликвидировать вторую смену обучения, оказать поддержку сельских школ.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Принять меры по повышению доли детей первой и второй групп здоровья в общей численности обучающихся в муниципальных общеобразовательных учреждениях.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0C111-A9B2-4DA6-A6EB-CFD4FFE05F0E}" type="slidenum">
              <a:rPr lang="ru-RU"/>
              <a:pPr>
                <a:defRPr/>
              </a:pPr>
              <a:t>29</a:t>
            </a:fld>
            <a:endParaRPr lang="ru-RU"/>
          </a:p>
        </p:txBody>
      </p:sp>
      <p:pic>
        <p:nvPicPr>
          <p:cNvPr id="2" name="Picture 6" descr="http://www.mk.ru/upload/iblock_mk/475/a3/74/53/DETAIL_PICTURE_5940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650967" cy="273630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img-fotki.yandex.ru/get/4418/103933798.e/0_7e1b6_98636e19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3744416" cy="3017888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tumix.ru/data/content/8974.kodek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3240360" cy="349255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/>
              <a:t>III.</a:t>
            </a:r>
            <a:r>
              <a:rPr lang="ru-RU" sz="6000" dirty="0"/>
              <a:t> Жилищно-коммунальный</a:t>
            </a:r>
            <a:r>
              <a:rPr lang="en-US" sz="6000" dirty="0"/>
              <a:t> </a:t>
            </a:r>
            <a:r>
              <a:rPr lang="ru-RU" sz="6000" dirty="0"/>
              <a:t>комплекс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553CA1-D094-4371-8927-744DEAFABD22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1382713" y="188913"/>
            <a:ext cx="639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Общая информация о городских округах Брянской области</a:t>
            </a:r>
            <a:endParaRPr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950" y="765175"/>
          <a:ext cx="8940801" cy="5495928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1056"/>
                <a:gridCol w="810938"/>
                <a:gridCol w="1389422"/>
                <a:gridCol w="1850562"/>
                <a:gridCol w="2227442"/>
                <a:gridCol w="2321381"/>
              </a:tblGrid>
              <a:tr h="703756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городского округа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Административное значение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7361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Брянск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423,395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Брянской области и Брянского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2"/>
                        </a:rPr>
                        <a:t>http://www.bryansk032.ru/</a:t>
                      </a:r>
                      <a:endParaRPr lang="en-US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7919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Клинцы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70,106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</a:t>
                      </a:r>
                      <a:r>
                        <a:rPr lang="ru-RU" sz="1100" u="none" strike="noStrike" dirty="0" err="1" smtClean="0">
                          <a:effectLst/>
                        </a:rPr>
                        <a:t>Клинцовского</a:t>
                      </a:r>
                      <a:r>
                        <a:rPr lang="ru-RU" sz="1100" u="none" strike="noStrike" dirty="0" smtClean="0">
                          <a:effectLst/>
                        </a:rPr>
                        <a:t>  </a:t>
                      </a:r>
                      <a:r>
                        <a:rPr lang="ru-RU" sz="1100" u="none" strike="noStrike" dirty="0">
                          <a:effectLst/>
                        </a:rPr>
                        <a:t>района и </a:t>
                      </a:r>
                      <a:r>
                        <a:rPr lang="ru-RU" sz="1100" u="none" strike="noStrike" dirty="0" err="1" smtClean="0">
                          <a:effectLst/>
                        </a:rPr>
                        <a:t>Клинцовского</a:t>
                      </a:r>
                      <a:r>
                        <a:rPr lang="ru-RU" sz="1100" u="none" strike="noStrike" dirty="0" smtClean="0">
                          <a:effectLst/>
                        </a:rPr>
                        <a:t>  </a:t>
                      </a:r>
                      <a:r>
                        <a:rPr lang="ru-RU" sz="1100" u="none" strike="noStrike" dirty="0">
                          <a:effectLst/>
                        </a:rPr>
                        <a:t>городского округа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>
                          <a:effectLst/>
                          <a:hlinkClick r:id="rId3"/>
                        </a:rPr>
                        <a:t>http://www.klinci.ru/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639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Новозыбков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39,916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</a:t>
                      </a:r>
                      <a:r>
                        <a:rPr lang="ru-RU" sz="1100" u="none" strike="noStrike" dirty="0" err="1" smtClean="0">
                          <a:effectLst/>
                        </a:rPr>
                        <a:t>Новозыбковского</a:t>
                      </a:r>
                      <a:r>
                        <a:rPr lang="ru-RU" sz="1100" u="none" strike="noStrike" dirty="0" smtClean="0">
                          <a:effectLst/>
                        </a:rPr>
                        <a:t>  </a:t>
                      </a:r>
                      <a:r>
                        <a:rPr lang="ru-RU" sz="1100" u="none" strike="noStrike" dirty="0">
                          <a:effectLst/>
                        </a:rPr>
                        <a:t>района, город областного подчинения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>
                          <a:effectLst/>
                          <a:hlinkClick r:id="rId4"/>
                        </a:rPr>
                        <a:t>http://zibkoe.ucoz.ru/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7919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Сельцо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16,543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Город областного подчинения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 smtClean="0">
                          <a:effectLst/>
                          <a:hlinkClick r:id="rId5"/>
                        </a:rPr>
                        <a:t>http://www.admsel.ru/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769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Стародуб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18,468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Стародубского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</a:t>
                      </a:r>
                      <a:r>
                        <a:rPr lang="ru-RU" sz="1100" u="sng" strike="noStrike" dirty="0">
                          <a:effectLst/>
                          <a:hlinkClick r:id="rId6"/>
                        </a:rPr>
                        <a:t>город-</a:t>
                      </a:r>
                      <a:r>
                        <a:rPr lang="ru-RU" sz="1100" u="sng" strike="noStrike" dirty="0" err="1">
                          <a:effectLst/>
                          <a:hlinkClick r:id="rId6"/>
                        </a:rPr>
                        <a:t>стародуб.рф</a:t>
                      </a:r>
                      <a:r>
                        <a:rPr lang="ru-RU" sz="1100" u="sng" strike="noStrike" dirty="0">
                          <a:effectLst/>
                          <a:hlinkClick r:id="rId6"/>
                        </a:rPr>
                        <a:t>/</a:t>
                      </a:r>
                      <a:endParaRPr lang="ru-RU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838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Фокино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12,878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Самостоятельное муниципальное образование - городского округа в составе Брянской области, находился в подчинении Дятьковскому району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http://admfokino.narod.ru/</a:t>
                      </a:r>
                      <a:endParaRPr lang="en-US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7" name="Рисунок 6" descr="alt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alt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3140968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alt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4761208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www.hrono.ru/heraldicum/russia/subjects/towns/images/selco.gif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3969120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russia.yaxy.ru/rus/base/ru-gb/ImgPrv/182.jpg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555329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l_fi" descr="http://ksivi.org/downloads/bryansk_2c5.jpg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159285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635EB87-8713-4196-A459-99588AA95ADB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III.1.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Общая площадь жилых помещений, приходящаяся в среднем на 1 жителя, введенная в действие за год (кв. метров)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9" name="Прямоугольник 1"/>
          <p:cNvSpPr>
            <a:spLocks noChangeArrowheads="1"/>
          </p:cNvSpPr>
          <p:nvPr/>
        </p:nvSpPr>
        <p:spPr bwMode="auto">
          <a:xfrm>
            <a:off x="3419475" y="692150"/>
            <a:ext cx="5510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 2018 год введено в среднем на одного жителя 0,11 кв.м жилья (2017 год – 0,15 кв.м). Наилучшие результаты по объемам вводимого жилья на душу населения среди городских округов достигнуты в       г. Брянске (0,68 кв.м), г. Клинцы (0,18 кв.м) и  г. Фокино (0,18 кв.м).</a:t>
            </a:r>
          </a:p>
        </p:txBody>
      </p:sp>
      <p:graphicFrame>
        <p:nvGraphicFramePr>
          <p:cNvPr id="31750" name="Диаграмма 9"/>
          <p:cNvGraphicFramePr>
            <a:graphicFrameLocks/>
          </p:cNvGraphicFramePr>
          <p:nvPr/>
        </p:nvGraphicFramePr>
        <p:xfrm>
          <a:off x="3584575" y="1781175"/>
          <a:ext cx="5395913" cy="443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8" r:id="rId4" imgW="5395428" imgH="4438273" progId="Excel.Chart.8">
                  <p:embed/>
                </p:oleObj>
              </mc:Choice>
              <mc:Fallback>
                <p:oleObj r:id="rId4" imgW="5395428" imgH="4438273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1781175"/>
                        <a:ext cx="5395913" cy="443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5888" y="585788"/>
          <a:ext cx="3303587" cy="5570537"/>
        </p:xfrm>
        <a:graphic>
          <a:graphicData uri="http://schemas.openxmlformats.org/drawingml/2006/table">
            <a:tbl>
              <a:tblPr/>
              <a:tblGrid>
                <a:gridCol w="1143333"/>
                <a:gridCol w="792093"/>
                <a:gridCol w="792093"/>
                <a:gridCol w="576068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0,35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0,25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0,18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0,13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0,26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0,14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0,15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0,11</a:t>
                      </a:r>
                    </a:p>
                  </a:txBody>
                  <a:tcPr marL="5803" marR="5803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B3169F6-4872-4A2B-A83E-BC249B73330E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2771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27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III.1.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Общая площадь жилых помещений, приходящаяся в среднем на 1 жителя,  введенная в действие за год (кв. метров)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3" name="Прямоугольник 2"/>
          <p:cNvSpPr>
            <a:spLocks noChangeArrowheads="1"/>
          </p:cNvSpPr>
          <p:nvPr/>
        </p:nvSpPr>
        <p:spPr bwMode="auto">
          <a:xfrm>
            <a:off x="142875" y="4760913"/>
            <a:ext cx="89423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числе лидеров по вводу жилья среди муниципальных районов остается Брянский район (0,92 кв.м). Низкий показатель ввода жилья (менее 0,1 кв.м на одного жителя) наблюдается в 21 районе, из них вообще не было ввода жилья - в Гордеевском, Красногорском, Новозыбковском и Рогнединском  районах.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2774" name="Диаграмма 6"/>
          <p:cNvGraphicFramePr>
            <a:graphicFrameLocks/>
          </p:cNvGraphicFramePr>
          <p:nvPr/>
        </p:nvGraphicFramePr>
        <p:xfrm>
          <a:off x="92075" y="569913"/>
          <a:ext cx="8759825" cy="424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r:id="rId4" imgW="8760711" imgH="4243184" progId="Excel.Chart.8">
                  <p:embed/>
                </p:oleObj>
              </mc:Choice>
              <mc:Fallback>
                <p:oleObj r:id="rId4" imgW="8760711" imgH="4243184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" y="569913"/>
                        <a:ext cx="8759825" cy="424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1B57F1D0-C96A-41FE-A1DD-B7E90D96546A}" type="slidenum">
              <a:rPr lang="ru-RU" sz="1400"/>
              <a:pPr>
                <a:defRPr/>
              </a:pPr>
              <a:t>32</a:t>
            </a:fld>
            <a:endParaRPr lang="ru-RU" sz="1400" dirty="0"/>
          </a:p>
        </p:txBody>
      </p:sp>
      <p:sp>
        <p:nvSpPr>
          <p:cNvPr id="33795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Площадь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(гектаров)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7" name="Прямоугольник 1"/>
          <p:cNvSpPr>
            <a:spLocks noChangeArrowheads="1"/>
          </p:cNvSpPr>
          <p:nvPr/>
        </p:nvSpPr>
        <p:spPr bwMode="auto">
          <a:xfrm>
            <a:off x="3419475" y="908050"/>
            <a:ext cx="55451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 2018 год в среднем предоставлено земельных участков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1,36 гектара, что на 3,03 процента ниже уровня 2017 года. Наилучшие показатели по предоставлению земельных участков среди городских округов отмечены в г. Сельцо (1,6 га), г. Стародуб (1,13 га) и  г. Новозыбков (0,83 га).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2713" y="887413"/>
          <a:ext cx="3373437" cy="5568950"/>
        </p:xfrm>
        <a:graphic>
          <a:graphicData uri="http://schemas.openxmlformats.org/drawingml/2006/table">
            <a:tbl>
              <a:tblPr/>
              <a:tblGrid>
                <a:gridCol w="1219100"/>
                <a:gridCol w="720131"/>
                <a:gridCol w="720131"/>
                <a:gridCol w="714075"/>
              </a:tblGrid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1,13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0,71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8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1,77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1,36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1,50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0,25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4,67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2,38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1,14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7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1,41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3995" name="Диаграмма 9"/>
          <p:cNvGraphicFramePr>
            <a:graphicFrameLocks/>
          </p:cNvGraphicFramePr>
          <p:nvPr/>
        </p:nvGraphicFramePr>
        <p:xfrm>
          <a:off x="3584575" y="2673350"/>
          <a:ext cx="5286375" cy="368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6" r:id="rId5" imgW="5285690" imgH="3682303" progId="Excel.Chart.8">
                  <p:embed/>
                </p:oleObj>
              </mc:Choice>
              <mc:Fallback>
                <p:oleObj r:id="rId5" imgW="5285690" imgH="3682303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2673350"/>
                        <a:ext cx="5286375" cy="368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31AF87B8-5127-4041-952F-CF2E719BEDE8}" type="slidenum">
              <a:rPr lang="ru-RU" sz="1400"/>
              <a:pPr>
                <a:defRPr/>
              </a:pPr>
              <a:t>33</a:t>
            </a:fld>
            <a:endParaRPr lang="ru-RU" sz="1400" dirty="0"/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0" name="Прямоугольник 8"/>
          <p:cNvSpPr>
            <a:spLocks noChangeArrowheads="1"/>
          </p:cNvSpPr>
          <p:nvPr/>
        </p:nvSpPr>
        <p:spPr bwMode="auto">
          <a:xfrm>
            <a:off x="428625" y="4973638"/>
            <a:ext cx="83581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числе лидеров по предоставлению земельных участков для жилищного строительства, индивидуального строительства и комплексного освоения в целях жилищного строительства среди муниципальных районов является Суземский район (5,43 га) . Низкий показатель (менее 0,1 гектара) наблюдается только в Злынковском районе (0,04 га) и Суражском районе (0,004 га).</a:t>
            </a:r>
          </a:p>
        </p:txBody>
      </p:sp>
      <p:sp>
        <p:nvSpPr>
          <p:cNvPr id="34821" name="Прямоугольник 9"/>
          <p:cNvSpPr>
            <a:spLocks noChangeArrowheads="1"/>
          </p:cNvSpPr>
          <p:nvPr/>
        </p:nvSpPr>
        <p:spPr bwMode="auto">
          <a:xfrm>
            <a:off x="285750" y="0"/>
            <a:ext cx="86439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Площадь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(гектаров)</a:t>
            </a:r>
            <a:endParaRPr lang="ru-RU" altLang="ru-RU" sz="1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22" name="Диаграмма 6"/>
          <p:cNvGraphicFramePr>
            <a:graphicFrameLocks/>
          </p:cNvGraphicFramePr>
          <p:nvPr/>
        </p:nvGraphicFramePr>
        <p:xfrm>
          <a:off x="488950" y="785813"/>
          <a:ext cx="816610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r:id="rId5" imgW="8169348" imgH="4237087" progId="Excel.Chart.8">
                  <p:embed/>
                </p:oleObj>
              </mc:Choice>
              <mc:Fallback>
                <p:oleObj r:id="rId5" imgW="8169348" imgH="4237087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785813"/>
                        <a:ext cx="816610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2C9CC12-133D-4F37-83FF-D91E860B6266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многоквартирных домов, в которых собственники помещений выбрали и реализуют один из способов управления многоквартирными домами, в общем числе многоквартирных домов, в которых собственники помещений должны выбрать способ управления данными домами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5" name="Прямоугольник 1"/>
          <p:cNvSpPr>
            <a:spLocks noChangeArrowheads="1"/>
          </p:cNvSpPr>
          <p:nvPr/>
        </p:nvSpPr>
        <p:spPr bwMode="auto">
          <a:xfrm>
            <a:off x="3309938" y="908050"/>
            <a:ext cx="299085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многоквартирных домов, где собственники выбрали и реализуют один из способов управления, в общем числе многоквартирных домов в 2018 году составила 99,24 процента (2017 год – 99,12 процента), в том числе: в       г. Клинцы, г. Новозыбкове,                 г. Сельцо, г. Стародуб и г. Фокино (100 процентов).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908050"/>
          <a:ext cx="2952750" cy="5570538"/>
        </p:xfrm>
        <a:graphic>
          <a:graphicData uri="http://schemas.openxmlformats.org/drawingml/2006/table">
            <a:tbl>
              <a:tblPr/>
              <a:tblGrid>
                <a:gridCol w="1157694"/>
                <a:gridCol w="563417"/>
                <a:gridCol w="626019"/>
                <a:gridCol w="605620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99,62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99,99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99,99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99,96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99,92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99,61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98,92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99,08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99,06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99,06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96,11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31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99,61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99,12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99,24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6043" name="Диаграмма 9"/>
          <p:cNvGraphicFramePr>
            <a:graphicFrameLocks/>
          </p:cNvGraphicFramePr>
          <p:nvPr/>
        </p:nvGraphicFramePr>
        <p:xfrm>
          <a:off x="3259138" y="3162300"/>
          <a:ext cx="3092450" cy="283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5" r:id="rId4" imgW="3090940" imgH="2834886" progId="Excel.Chart.8">
                  <p:embed/>
                </p:oleObj>
              </mc:Choice>
              <mc:Fallback>
                <p:oleObj r:id="rId4" imgW="3090940" imgH="2834886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138" y="3162300"/>
                        <a:ext cx="3092450" cy="283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044" name="Диаграмма 11"/>
          <p:cNvGraphicFramePr>
            <a:graphicFrameLocks/>
          </p:cNvGraphicFramePr>
          <p:nvPr/>
        </p:nvGraphicFramePr>
        <p:xfrm>
          <a:off x="6321425" y="682625"/>
          <a:ext cx="2622550" cy="567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6" r:id="rId7" imgW="2621507" imgH="5675868" progId="Excel.Chart.8">
                  <p:embed/>
                </p:oleObj>
              </mc:Choice>
              <mc:Fallback>
                <p:oleObj r:id="rId7" imgW="2621507" imgH="5675868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425" y="682625"/>
                        <a:ext cx="2622550" cy="567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37674D9-7211-4DC2-97C5-E412F1522B07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 Доля многоквартирных домов, в которых собственники помещений выбрали и реализуют один из способов управления многоквартирными домами, в общем числе многоквартирных домов, в которых собственники помещений должны выбрать способ управления данными домами (процентов)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9" name="Прямоугольник 2"/>
          <p:cNvSpPr>
            <a:spLocks noChangeArrowheads="1"/>
          </p:cNvSpPr>
          <p:nvPr/>
        </p:nvSpPr>
        <p:spPr bwMode="auto">
          <a:xfrm>
            <a:off x="214313" y="5191125"/>
            <a:ext cx="864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 муниципальных районах значение показателя составляет 100 процентов,  самое низкое значение показателя в Комаричском  – 86 процентов и Брянском – 96,1 процента районах. </a:t>
            </a:r>
          </a:p>
        </p:txBody>
      </p:sp>
      <p:graphicFrame>
        <p:nvGraphicFramePr>
          <p:cNvPr id="36870" name="Диаграмма 7"/>
          <p:cNvGraphicFramePr>
            <a:graphicFrameLocks/>
          </p:cNvGraphicFramePr>
          <p:nvPr/>
        </p:nvGraphicFramePr>
        <p:xfrm>
          <a:off x="271463" y="714375"/>
          <a:ext cx="8455025" cy="452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r:id="rId4" imgW="8461981" imgH="4529721" progId="Excel.Chart.8">
                  <p:embed/>
                </p:oleObj>
              </mc:Choice>
              <mc:Fallback>
                <p:oleObj r:id="rId4" imgW="8461981" imgH="4529721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714375"/>
                        <a:ext cx="8455025" cy="452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16E25EA-DEB0-4939-A39F-F7F3365C499E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36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7891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120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осуществляющих производство товаров, оказание услуг по водо, тепло, газо-, электроснабжению, водоотведению, очистке сточных вод, утилизации (захоронению) твердых бытовых отходов и использующих объекты коммунальной инфраструктуры на праве частной собственности, по договору аренды или концессии, участие субъекта РФ и (или) муниципального образования  в 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района)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1304925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3" name="Прямоугольник 7"/>
          <p:cNvSpPr>
            <a:spLocks noChangeArrowheads="1"/>
          </p:cNvSpPr>
          <p:nvPr/>
        </p:nvSpPr>
        <p:spPr bwMode="auto">
          <a:xfrm>
            <a:off x="3348038" y="1341438"/>
            <a:ext cx="5526087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участие субъекта Российской Федерации и (или) городского округа (муниципального района) в 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района), в целом по области увеличилась на 3,37 п.п. и составила в 2018 году 46,04 процента (2017 год – 42,67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Так, в г. Сельцо и г. Стародуб в 2018 году осуществляли деятельность в коммунальном комплексе 100 процентов коммерческих организаций, в г. Брянске – 92,1 процента, г. Фокино – 83,3 процента, в г. Клинцы – 75 процентов, в г. Новозыбкове – 25 процентов.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1195388"/>
          <a:ext cx="3254375" cy="5568950"/>
        </p:xfrm>
        <a:graphic>
          <a:graphicData uri="http://schemas.openxmlformats.org/drawingml/2006/table">
            <a:tbl>
              <a:tblPr/>
              <a:tblGrid>
                <a:gridCol w="992017"/>
                <a:gridCol w="793613"/>
                <a:gridCol w="727480"/>
                <a:gridCol w="741265"/>
              </a:tblGrid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85,07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79,24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79,24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92,11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92,11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92,11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83,30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83,30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83,30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8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35,61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34,55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38,66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57,10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68,20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63,64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37,50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37,50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37,50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66,66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66,66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66,66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07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44,60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42,67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46,04</a:t>
                      </a:r>
                    </a:p>
                  </a:txBody>
                  <a:tcPr marL="5801" marR="5801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8091" name="Диаграмма 8"/>
          <p:cNvGraphicFramePr>
            <a:graphicFrameLocks/>
          </p:cNvGraphicFramePr>
          <p:nvPr/>
        </p:nvGraphicFramePr>
        <p:xfrm>
          <a:off x="3584575" y="4170363"/>
          <a:ext cx="5151438" cy="247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2" r:id="rId4" imgW="5151566" imgH="2481287" progId="Excel.Chart.8">
                  <p:embed/>
                </p:oleObj>
              </mc:Choice>
              <mc:Fallback>
                <p:oleObj r:id="rId4" imgW="5151566" imgH="2481287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4170363"/>
                        <a:ext cx="5151438" cy="247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ECA6B58-2248-4DCD-AD0D-6E651049458A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37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8915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86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0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000" b="1" i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10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000" b="1" i="1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осуществляющих производство товаров, оказание услуг по водо, тепло, газо, электроснабжению, водоотведению, очистке сточных вод, утилизации (захоронению) твердых бытовых отходов и использующих объекты коммунальной инфраструктуры на праве частной собственности, по договору аренды или концессии, участие субъекта РФ и (или) муниципального образования  в 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района)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1018381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Прямоугольник 1"/>
          <p:cNvSpPr>
            <a:spLocks noChangeArrowheads="1"/>
          </p:cNvSpPr>
          <p:nvPr/>
        </p:nvSpPr>
        <p:spPr bwMode="auto">
          <a:xfrm>
            <a:off x="357188" y="4714875"/>
            <a:ext cx="421481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муниципальных районов только Новозыбковский район имеет 100 процентов, два района (Жуковский и Клинцовский) преодолели 75 процентный барьер, в 9 районах доля коммерческих организаций составила от 50 до 75 процентов, в 3 районах – от 5 до 50 процентов.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10 муниципальных районах в коммунальном комплексе таких организаций нет.</a:t>
            </a:r>
          </a:p>
        </p:txBody>
      </p:sp>
      <p:graphicFrame>
        <p:nvGraphicFramePr>
          <p:cNvPr id="38918" name="Диаграмма 8"/>
          <p:cNvGraphicFramePr>
            <a:graphicFrameLocks/>
          </p:cNvGraphicFramePr>
          <p:nvPr/>
        </p:nvGraphicFramePr>
        <p:xfrm>
          <a:off x="306388" y="930275"/>
          <a:ext cx="8420100" cy="377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r:id="rId4" imgW="8425402" imgH="3773751" progId="Excel.Chart.8">
                  <p:embed/>
                </p:oleObj>
              </mc:Choice>
              <mc:Fallback>
                <p:oleObj r:id="rId4" imgW="8425402" imgH="3773751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930275"/>
                        <a:ext cx="8420100" cy="377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Диаграмма 10"/>
          <p:cNvGraphicFramePr>
            <a:graphicFrameLocks/>
          </p:cNvGraphicFramePr>
          <p:nvPr/>
        </p:nvGraphicFramePr>
        <p:xfrm>
          <a:off x="4664075" y="4743450"/>
          <a:ext cx="4062413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" r:id="rId7" imgW="4066384" imgH="1761897" progId="Excel.Chart.8">
                  <p:embed/>
                </p:oleObj>
              </mc:Choice>
              <mc:Fallback>
                <p:oleObj r:id="rId7" imgW="4066384" imgH="1761897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75" y="4743450"/>
                        <a:ext cx="4062413" cy="175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92FDAD0-0F05-496B-819C-06342A1D04E7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38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39939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в отношении которых осуществлен государственный кадастровый учет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1" name="Прямоугольник 1"/>
          <p:cNvSpPr>
            <a:spLocks noChangeArrowheads="1"/>
          </p:cNvSpPr>
          <p:nvPr/>
        </p:nvSpPr>
        <p:spPr bwMode="auto">
          <a:xfrm>
            <a:off x="3429000" y="4757738"/>
            <a:ext cx="56292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в отношении которых осуществлен государственный кадастровый учет в 2018 году в целом по области выросла на 3,06 п.п. и составила 76,05 процента.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Все многоквартирные дома поставлены на кадастровый учет в 2 городах (Новозыбкове и Стародубе) и в 6 муниципальных районах (Брянском, Гордеевском, Карачевском, Мглинском, Погарском и Суземском).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950" y="692150"/>
          <a:ext cx="3168650" cy="5570538"/>
        </p:xfrm>
        <a:graphic>
          <a:graphicData uri="http://schemas.openxmlformats.org/drawingml/2006/table">
            <a:tbl>
              <a:tblPr/>
              <a:tblGrid>
                <a:gridCol w="1056215"/>
                <a:gridCol w="754441"/>
                <a:gridCol w="678997"/>
                <a:gridCol w="678997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91,20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91,22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91,22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68,15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68,94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72,68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96,90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27,33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27,33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27,33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44,44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90,60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99,50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66,20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89,70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80,00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34,40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8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89,30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89,80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72,34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72,99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76,05</a:t>
                      </a:r>
                    </a:p>
                  </a:txBody>
                  <a:tcPr marL="5804" marR="5804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0139" name="Диаграмма 9"/>
          <p:cNvGraphicFramePr>
            <a:graphicFrameLocks/>
          </p:cNvGraphicFramePr>
          <p:nvPr/>
        </p:nvGraphicFramePr>
        <p:xfrm>
          <a:off x="3378200" y="641350"/>
          <a:ext cx="5565775" cy="416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0" r:id="rId4" imgW="5566130" imgH="4170025" progId="Excel.Chart.8">
                  <p:embed/>
                </p:oleObj>
              </mc:Choice>
              <mc:Fallback>
                <p:oleObj r:id="rId4" imgW="5566130" imgH="4170025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8200" y="641350"/>
                        <a:ext cx="5565775" cy="416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761A7F8-858D-4CF4-B89C-89640E82922C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40963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</a:t>
            </a:r>
            <a:endParaRPr lang="en-US" altLang="ru-RU" sz="1200" b="1" i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в отношении которых осуществлен государственный кадастровый учет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5" name="Прямоугольник 2"/>
          <p:cNvSpPr>
            <a:spLocks noChangeArrowheads="1"/>
          </p:cNvSpPr>
          <p:nvPr/>
        </p:nvSpPr>
        <p:spPr bwMode="auto">
          <a:xfrm>
            <a:off x="500063" y="3429000"/>
            <a:ext cx="835818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Наибольший рост показателя (более чем на 10 п.п.) зафиксирован в 2 муниципальных образованиях:  Карачевском и Почепском районах (на 29 и 48,1 п.п. соответственно).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Низкие значения показателя в 2018 году отмечены в Брасовском, Выгоничском, Жуковском, Почепском, Клинцовском и Трубчевском районах (их доля составляет менее 40 процентов). Причем самый низкий из них в Жуковском районе (27,3 процента). </a:t>
            </a:r>
          </a:p>
        </p:txBody>
      </p:sp>
      <p:sp>
        <p:nvSpPr>
          <p:cNvPr id="40966" name="Прямоугольник 9"/>
          <p:cNvSpPr>
            <a:spLocks noChangeArrowheads="1"/>
          </p:cNvSpPr>
          <p:nvPr/>
        </p:nvSpPr>
        <p:spPr bwMode="auto">
          <a:xfrm>
            <a:off x="285750" y="4598988"/>
            <a:ext cx="86439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9 муниципальных образованиях Брянской области отмечается рост доли многоквартирных домов, расположенных на земельных участках, в отношении которых осуществлен государственный кадастровый учет.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Без изменений значения показателя остались в 24 муниципальном образовании, при этом в                          г. Новозыбкове, г. Стародубе, Брянском, Гордеевском, Карачевском, Мглинском, Погарском и Суземском районах 100 процентов многоквартирных домов, расположены на земельных участках, в отношении которых осуществлен государственный кадастровый учет.</a:t>
            </a:r>
          </a:p>
        </p:txBody>
      </p:sp>
      <p:graphicFrame>
        <p:nvGraphicFramePr>
          <p:cNvPr id="40967" name="Диаграмма 7"/>
          <p:cNvGraphicFramePr>
            <a:graphicFrameLocks/>
          </p:cNvGraphicFramePr>
          <p:nvPr/>
        </p:nvGraphicFramePr>
        <p:xfrm>
          <a:off x="633413" y="641350"/>
          <a:ext cx="8093075" cy="276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8" r:id="rId4" imgW="8096190" imgH="2767824" progId="Excel.Chart.8">
                  <p:embed/>
                </p:oleObj>
              </mc:Choice>
              <mc:Fallback>
                <p:oleObj r:id="rId4" imgW="8096190" imgH="2767824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3" y="641350"/>
                        <a:ext cx="8093075" cy="276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7FF4D8-8ABE-4226-85E3-F2D2BA3488AA}" type="slidenum">
              <a:rPr lang="ru-RU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31763" y="765175"/>
          <a:ext cx="8916988" cy="5256216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48"/>
                <a:gridCol w="892429"/>
                <a:gridCol w="1302071"/>
                <a:gridCol w="1916530"/>
                <a:gridCol w="2150611"/>
                <a:gridCol w="2315199"/>
              </a:tblGrid>
              <a:tr h="855078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Брасовский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19,304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п. Локоть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2"/>
                        </a:rPr>
                        <a:t>http://www.brasadmin.org/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Брянский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60,663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с.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Глинищево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3"/>
                        </a:rPr>
                        <a:t>http://www.admbr.ru/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Выгоничский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19,947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Выгоничи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4"/>
                        </a:rPr>
                        <a:t>http://www.adminwr.ru/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Гордеевский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10,539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с. Гордеевка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5"/>
                        </a:rPr>
                        <a:t>http://www.admgordeevka.ru/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Дубровский 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17,119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Дубровка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http://www.admdubrovka.ru/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Дятьковский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58,771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Дятьково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http://admindtk.ru/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Жирятинский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6,907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с. Жирятино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http://www.juratino.ru/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4" name="Рисунок 13" descr="alt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357301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alt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alt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22768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alt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alt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 descr="alt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16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5" name="Прямоугольник 20"/>
          <p:cNvSpPr>
            <a:spLocks noChangeArrowheads="1"/>
          </p:cNvSpPr>
          <p:nvPr/>
        </p:nvSpPr>
        <p:spPr bwMode="auto">
          <a:xfrm>
            <a:off x="1382713" y="115888"/>
            <a:ext cx="6391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Брянской области</a:t>
            </a:r>
            <a:endParaRPr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7AAE124A-7579-450E-9B28-61253FBF28E8}" type="slidenum">
              <a:rPr lang="ru-RU" sz="1400"/>
              <a:pPr>
                <a:defRPr/>
              </a:pPr>
              <a:t>40</a:t>
            </a:fld>
            <a:endParaRPr lang="ru-RU" sz="1400" dirty="0"/>
          </a:p>
        </p:txBody>
      </p:sp>
      <p:sp>
        <p:nvSpPr>
          <p:cNvPr id="41987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III.6.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 (процентов)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82311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9" name="Прямоугольник 1"/>
          <p:cNvSpPr>
            <a:spLocks noChangeArrowheads="1"/>
          </p:cNvSpPr>
          <p:nvPr/>
        </p:nvSpPr>
        <p:spPr bwMode="auto">
          <a:xfrm>
            <a:off x="3348038" y="765175"/>
            <a:ext cx="27368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в среднем по отчетности получили жилые помещения и улучшили жилищные условия 15,54 процента граждан, из числа стоявших на учете в качестве нуждающихся (в 2017 году – 15,66 процента), в том числе: в городских округах – 4,7 процента (2017 год – 4,59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Максимальное значение показателя отмечено в                   г. Стародуб – 8,04 процента, минимальное – в         г. Сельцо – 0,15 процента.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5250" y="836613"/>
          <a:ext cx="3252788" cy="5570537"/>
        </p:xfrm>
        <a:graphic>
          <a:graphicData uri="http://schemas.openxmlformats.org/drawingml/2006/table">
            <a:tbl>
              <a:tblPr/>
              <a:tblGrid>
                <a:gridCol w="1016947"/>
                <a:gridCol w="616595"/>
                <a:gridCol w="801573"/>
                <a:gridCol w="817673"/>
              </a:tblGrid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4,59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7,68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4,63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0,15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8,02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2,27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8,04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18,74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18,13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17,95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9,76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15,74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2,73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4,56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30,40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16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16,50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15,66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15,54</a:t>
                      </a:r>
                    </a:p>
                  </a:txBody>
                  <a:tcPr marL="5802" marR="5802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187" name="Диаграмма 9"/>
          <p:cNvGraphicFramePr>
            <a:graphicFrameLocks/>
          </p:cNvGraphicFramePr>
          <p:nvPr/>
        </p:nvGraphicFramePr>
        <p:xfrm>
          <a:off x="6105525" y="857250"/>
          <a:ext cx="2693988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9" r:id="rId5" imgW="2688569" imgH="3340898" progId="Excel.Chart.8">
                  <p:embed/>
                </p:oleObj>
              </mc:Choice>
              <mc:Fallback>
                <p:oleObj r:id="rId5" imgW="2688569" imgH="3340898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857250"/>
                        <a:ext cx="2693988" cy="334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188" name="Диаграмма 10"/>
          <p:cNvGraphicFramePr>
            <a:graphicFrameLocks/>
          </p:cNvGraphicFramePr>
          <p:nvPr/>
        </p:nvGraphicFramePr>
        <p:xfrm>
          <a:off x="3513138" y="4252913"/>
          <a:ext cx="5070475" cy="217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0" r:id="rId8" imgW="5072312" imgH="2170364" progId="Excel.Chart.8">
                  <p:embed/>
                </p:oleObj>
              </mc:Choice>
              <mc:Fallback>
                <p:oleObj r:id="rId8" imgW="5072312" imgH="2170364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4252913"/>
                        <a:ext cx="5070475" cy="2173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30531C2C-2C51-40A0-937A-BE79C27B24DA}" type="slidenum">
              <a:rPr lang="ru-RU" sz="1400"/>
              <a:pPr>
                <a:defRPr/>
              </a:pPr>
              <a:t>41</a:t>
            </a:fld>
            <a:endParaRPr lang="ru-RU" sz="1400" dirty="0"/>
          </a:p>
        </p:txBody>
      </p:sp>
      <p:sp>
        <p:nvSpPr>
          <p:cNvPr id="43011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III.6.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помещениях. (процентов) </a:t>
            </a:r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3" name="Прямоугольник 2"/>
          <p:cNvSpPr>
            <a:spLocks noChangeArrowheads="1"/>
          </p:cNvSpPr>
          <p:nvPr/>
        </p:nvSpPr>
        <p:spPr bwMode="auto">
          <a:xfrm>
            <a:off x="95250" y="795338"/>
            <a:ext cx="8940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муниципальных районах доля населения, получившего жилые помещения и улучшившего жилищные условия в 2018 году, в общей численности населения, состоящего на учете в качестве нуждающегося в жилых помещениях, составила 17,95 процента (2017 год – 18,13 процента).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Наибольшие значения показателя отмечены в Гордеевском (91,8 процент), Клинцовском (50,2 процента), Новозыбковском (45 процентов) и Трубчевском (30,4 процента) районах.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11 муниципальных районах значение показателя составило менее 10 процентов.</a:t>
            </a:r>
          </a:p>
        </p:txBody>
      </p:sp>
      <p:graphicFrame>
        <p:nvGraphicFramePr>
          <p:cNvPr id="43014" name="Диаграмма 6"/>
          <p:cNvGraphicFramePr>
            <a:graphicFrameLocks/>
          </p:cNvGraphicFramePr>
          <p:nvPr/>
        </p:nvGraphicFramePr>
        <p:xfrm>
          <a:off x="128588" y="2130425"/>
          <a:ext cx="8742362" cy="430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5" r:id="rId5" imgW="8742422" imgH="4304149" progId="Excel.Chart.8">
                  <p:embed/>
                </p:oleObj>
              </mc:Choice>
              <mc:Fallback>
                <p:oleObj r:id="rId5" imgW="8742422" imgH="4304149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2130425"/>
                        <a:ext cx="8742362" cy="430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18E6BB8-CF03-4DB1-B6A7-5129666FB20B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42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44035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478837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51196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7" name="Прямоугольник 1"/>
          <p:cNvSpPr>
            <a:spLocks noChangeArrowheads="1"/>
          </p:cNvSpPr>
          <p:nvPr/>
        </p:nvSpPr>
        <p:spPr bwMode="auto">
          <a:xfrm>
            <a:off x="95250" y="428625"/>
            <a:ext cx="8940800" cy="598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indent="3587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целях повышения эффективности деятельности органов местного самоуправления городских округов и муниципальных районов Брянской области в жилищно – коммунальной сфере необходимо: 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продолжить работу по формированию конкурентных отношений в сфере управления и обслуживания жилищного фонда путем развития рынка частных управляющих компаний;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повысить инициативность собственников жилья в управлении жилищным фондом; 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формировать единые муниципальные базы информационных ресурсов в целях повышения уровня благоустройства жилищного фонда, эффективности и надежности работы коммунальной инфраструктуры;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обеспечить завершение работ по формированию земельных участков под многоквартирными домами.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Для дальнейшего развития жилищного строительства на территории муниципальных образований Брянской области использовать следующие подходы: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• комплексное развитие территорий под застройку, включая их обеспечение инженерной инфраструктурой;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• развитие малоэтажного строительства;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• стимулирование инвестиционной активности на рынке жилья;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разработать комплекс мер по реализации Указа Президента Российской Федерации от 07.05.2012 № 600 «О мерах по обеспечению граждан Российской Федерации доступным и комфортным жильём и повышению качества жилищно-коммунальных услуг».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0C5FB7-3473-4B59-B892-D389C36045B5}" type="slidenum">
              <a:rPr lang="ru-RU"/>
              <a:pPr>
                <a:defRPr/>
              </a:pPr>
              <a:t>43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3697820"/>
            <a:ext cx="3312368" cy="248427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</p:spPr>
      </p:pic>
      <p:pic>
        <p:nvPicPr>
          <p:cNvPr id="3077" name="Picture 5" descr="http://udf.by/uploads/posts/2012-04/1334731302_ekonomi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003957"/>
            <a:ext cx="3384376" cy="258528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cs5530.vkontakte.ru/u17789487/-14/x_2290aea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691151"/>
            <a:ext cx="3694090" cy="239403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/>
              <a:t>IV. </a:t>
            </a:r>
            <a:r>
              <a:rPr lang="ru-RU" sz="6000" dirty="0"/>
              <a:t>МУНИЦИПАЛЬНОЕ УПРАВЛЕНИЕ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305550"/>
            <a:ext cx="538162" cy="476250"/>
          </a:xfrm>
        </p:spPr>
        <p:txBody>
          <a:bodyPr/>
          <a:lstStyle/>
          <a:p>
            <a:pPr>
              <a:defRPr/>
            </a:pPr>
            <a:fld id="{B14DB0F8-433F-4C85-8190-6ABC421083E0}" type="slidenum">
              <a:rPr lang="ru-RU" sz="1400"/>
              <a:pPr>
                <a:defRPr/>
              </a:pPr>
              <a:t>44</a:t>
            </a:fld>
            <a:endParaRPr lang="ru-RU" sz="1400" dirty="0"/>
          </a:p>
        </p:txBody>
      </p:sp>
      <p:sp>
        <p:nvSpPr>
          <p:cNvPr id="46083" name="Прямоугольник 1040"/>
          <p:cNvSpPr>
            <a:spLocks noChangeArrowheads="1"/>
          </p:cNvSpPr>
          <p:nvPr/>
        </p:nvSpPr>
        <p:spPr bwMode="auto">
          <a:xfrm>
            <a:off x="322263" y="-4763"/>
            <a:ext cx="8783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IV.1.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Объём не завершенного в установленные сроки строительства, осуществляемого за счет средств бюджета городского округа (муниципального района) (тыс.рублей)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58499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5" name="Прямоугольник 1"/>
          <p:cNvSpPr>
            <a:spLocks noChangeArrowheads="1"/>
          </p:cNvSpPr>
          <p:nvPr/>
        </p:nvSpPr>
        <p:spPr bwMode="auto">
          <a:xfrm>
            <a:off x="3276600" y="908050"/>
            <a:ext cx="568801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2018 году объём незавершенного в установленные сроки строительства, осуществляемого за счет средств бюджета городского округа (муниципального района), зафиксирован только в г. Брянске (60,4 млн. рублей) снизившись по отношению к 2017 году на 7,16 процента (на 4,1 млн. рублей). </a:t>
            </a:r>
          </a:p>
        </p:txBody>
      </p:sp>
      <p:sp>
        <p:nvSpPr>
          <p:cNvPr id="46086" name="Прямоугольник 7"/>
          <p:cNvSpPr>
            <a:spLocks noChangeArrowheads="1"/>
          </p:cNvSpPr>
          <p:nvPr/>
        </p:nvSpPr>
        <p:spPr bwMode="auto">
          <a:xfrm>
            <a:off x="3357563" y="2000250"/>
            <a:ext cx="55006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остальных муниципальных образованиях области</a:t>
            </a:r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объектов незавершенного в установленные сроки строительства, осуществляемого за счет средств бюджета городского округа (муниципального района), не отмечено.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3500" y="692150"/>
          <a:ext cx="3213100" cy="5568950"/>
        </p:xfrm>
        <a:graphic>
          <a:graphicData uri="http://schemas.openxmlformats.org/drawingml/2006/table">
            <a:tbl>
              <a:tblPr/>
              <a:tblGrid>
                <a:gridCol w="1085495"/>
                <a:gridCol w="673734"/>
                <a:gridCol w="667054"/>
                <a:gridCol w="786816"/>
              </a:tblGrid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11028,13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9389,92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10062,22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66168,80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56339,50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60373,30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8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24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2005,12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1707,26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1829,49</a:t>
                      </a:r>
                    </a:p>
                  </a:txBody>
                  <a:tcPr marL="5803" marR="5803" marT="5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6284" name="Диаграмма 10"/>
          <p:cNvGraphicFramePr>
            <a:graphicFrameLocks/>
          </p:cNvGraphicFramePr>
          <p:nvPr/>
        </p:nvGraphicFramePr>
        <p:xfrm>
          <a:off x="3584575" y="3017838"/>
          <a:ext cx="5070475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5" r:id="rId5" imgW="5072312" imgH="3054361" progId="Excel.Chart.8">
                  <p:embed/>
                </p:oleObj>
              </mc:Choice>
              <mc:Fallback>
                <p:oleObj r:id="rId5" imgW="5072312" imgH="3054361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3017838"/>
                        <a:ext cx="5070475" cy="305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507C5F4-1F08-4958-9B17-95D7B426C89E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45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47107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400" b="1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Удовлетворенность населения деятельностью органов местного самоуправления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городского округа (муниципального района)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(процентов от числа опрошенных)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09" name="Прямоугольник 1"/>
          <p:cNvSpPr>
            <a:spLocks noChangeArrowheads="1"/>
          </p:cNvSpPr>
          <p:nvPr/>
        </p:nvSpPr>
        <p:spPr bwMode="auto">
          <a:xfrm>
            <a:off x="3419475" y="908050"/>
            <a:ext cx="5545138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данным опроса, проведенного с использованием                     </a:t>
            </a:r>
            <a:r>
              <a:rPr lang="en-US" altLang="ru-RU" sz="140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-технологий, процент удовлетворенности населения деятельностью органов местного самоуправления городских округов и муниципальных районов в среднем по муниципальным образованиям Брянской области в 2018 году составил 81,47 процента (в 2017 году – 82,38 процента).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Повышение значения показателя отмечается в 2 городских округах: в г. Брянск - на 5,8 п.п. (78,4 процента), г. Фокино - на 20,67 п.п. (84,3 процента). В остальных городских округах произошло снижение показателя: г. Сельцо – на 7,96 п.п. (84,9 процента),               г. Клинцы - на 3,85 п.п. (76,8 процента),  г. Новозыбков - на 4,99 п.п. (72,7 процента) и г. Стародуб – на 2,65 п.п. (92,8 процента).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908050"/>
          <a:ext cx="3097212" cy="5635625"/>
        </p:xfrm>
        <a:graphic>
          <a:graphicData uri="http://schemas.openxmlformats.org/drawingml/2006/table">
            <a:tbl>
              <a:tblPr/>
              <a:tblGrid>
                <a:gridCol w="902509"/>
                <a:gridCol w="589239"/>
                <a:gridCol w="625433"/>
                <a:gridCol w="980030"/>
              </a:tblGrid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Значения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Названия строк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 год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Городские округа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88,31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80,48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81,65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Брянск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83,94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Клинцы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91,55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80,65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Новозыбков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83,07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77,69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Сельцо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92,86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Стародуб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89,51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95,45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Фокино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63,63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84,30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3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85,73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82,80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81,43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Брасовский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95,07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Брянский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72,41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Выгоничский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94,02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Гордеевский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93,43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Дубровский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79,54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Дятьковский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91,04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76,16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Жирятинский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91,46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90,30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Жуковский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90,29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87,39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Злынковский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89,21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88,52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Карачевский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95,69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90,91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Клетнянский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63,89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40,91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Климовский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78,28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81,82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68,90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Клинцовский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97,18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84,30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Комаричский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64,59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91,73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Красногорский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95,18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81,02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Мглинский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92,95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Навлинский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55,95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68,85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82,10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Новозыбковский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82,37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78,37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80,80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Погарский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96,84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Почепский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91,27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95,32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Рогнединский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93,82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91,41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72,73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Стародубский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94,91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88,18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80,70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Суземский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92,69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83,50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Суражский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61,35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55,68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76,30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Трубчевский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70,00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86,36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88,40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Унечский </a:t>
                      </a:r>
                    </a:p>
                  </a:txBody>
                  <a:tcPr marL="52238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88,76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90,43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79,60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Общий итог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86,20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82,38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81,47</a:t>
                      </a:r>
                    </a:p>
                  </a:txBody>
                  <a:tcPr marL="5805" marR="5805" marT="58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7307" name="Диаграмма 8"/>
          <p:cNvGraphicFramePr>
            <a:graphicFrameLocks/>
          </p:cNvGraphicFramePr>
          <p:nvPr/>
        </p:nvGraphicFramePr>
        <p:xfrm>
          <a:off x="3513138" y="3665538"/>
          <a:ext cx="5502275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8" r:id="rId4" imgW="5505165" imgH="2621507" progId="Excel.Chart.8">
                  <p:embed/>
                </p:oleObj>
              </mc:Choice>
              <mc:Fallback>
                <p:oleObj r:id="rId4" imgW="5505165" imgH="2621507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3665538"/>
                        <a:ext cx="5502275" cy="261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A3940AC-85A2-40CA-83FE-C2224E48F4A8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46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48131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783637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ru-RU" sz="12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i="1">
                <a:latin typeface="Times New Roman" pitchFamily="18" charset="0"/>
                <a:cs typeface="Times New Roman" pitchFamily="18" charset="0"/>
              </a:rPr>
              <a:t>Удовлетворенность населения деятельностью органов местного самоуправления городского округа (муниципального района), в том числе их информационной открытостью (процентов от числа опрошенных)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804863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3" name="Прямоугольник 2"/>
          <p:cNvSpPr>
            <a:spLocks noChangeArrowheads="1"/>
          </p:cNvSpPr>
          <p:nvPr/>
        </p:nvSpPr>
        <p:spPr bwMode="auto">
          <a:xfrm>
            <a:off x="500063" y="4929188"/>
            <a:ext cx="8215312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муниципальных районов наибольшее значение показателя отмечено в Почепском районе (91,5 процента), наименьшее – в Мглинском районе (55,2 процента).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Увеличилось значение показателя в 11 муниципальных образованиях, снизилось – в 16 муниципальных образованиях, наиболее значительно в Мглинском районе на 30,4 п.п. (55,2 процента).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8134" name="Диаграмма 6"/>
          <p:cNvGraphicFramePr>
            <a:graphicFrameLocks/>
          </p:cNvGraphicFramePr>
          <p:nvPr/>
        </p:nvGraphicFramePr>
        <p:xfrm>
          <a:off x="560388" y="785813"/>
          <a:ext cx="8094662" cy="419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r:id="rId4" imgW="8096190" imgH="4194412" progId="Excel.Chart.8">
                  <p:embed/>
                </p:oleObj>
              </mc:Choice>
              <mc:Fallback>
                <p:oleObj r:id="rId4" imgW="8096190" imgH="4194412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785813"/>
                        <a:ext cx="8094662" cy="419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A3C48-AC1B-409F-83BF-A6C3B4E9F8D9}" type="slidenum">
              <a:rPr lang="ru-RU"/>
              <a:pPr>
                <a:defRPr/>
              </a:pPr>
              <a:t>47</a:t>
            </a:fld>
            <a:endParaRPr lang="ru-RU"/>
          </a:p>
        </p:txBody>
      </p:sp>
      <p:sp>
        <p:nvSpPr>
          <p:cNvPr id="49155" name="Номер слайда 2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0B7B519-8BE0-4F45-B490-5127589E323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9156" name="Номер слайда 2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1AF0731-4233-4C8D-BC44-046B0CE57477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8" name="Прямоугольник 6"/>
          <p:cNvSpPr>
            <a:spLocks noChangeArrowheads="1"/>
          </p:cNvSpPr>
          <p:nvPr/>
        </p:nvSpPr>
        <p:spPr bwMode="auto">
          <a:xfrm>
            <a:off x="1382713" y="284163"/>
            <a:ext cx="639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49159" name="Прямоугольник 1"/>
          <p:cNvSpPr>
            <a:spLocks noChangeArrowheads="1"/>
          </p:cNvSpPr>
          <p:nvPr/>
        </p:nvSpPr>
        <p:spPr bwMode="auto">
          <a:xfrm>
            <a:off x="107950" y="908050"/>
            <a:ext cx="89408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Результаты мониторинга эффективности деятельности органов местного самоуправления городских округов и муниципальных районов Брянской области за 2018 год подтвердили значительную дифференциацию муниципальных образований по уровню социально-экономического развития.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итогам комплексной оценки, проведенной в соответствии с Методикой мониторинга эффективности деятельности органов местного самоуправления городских округов и муниципальных районов, утвержденной постановлением Правительства Российской Федерации от 17 декабря 2012 года № 1317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районов», подпунктом «и» пункта 2 Указа Президента Российской Федерации от 7 мая 2012 года № 601 "Об основных направлениях совершенствования системы государственного управления», победителями признаны следующие муниципальные образования, получившие наибольшие суммарные оценки: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Городские округа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1 место – город Брянск (К (комплексная оценка) = 0,57879)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2 место – город Стародуб  (К = 0,52206)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Муниципальные районы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1 место – Караческий район (К (комплексная оценка) = 0,63331)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2 место – Почепский район (К = 0,61833)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3 место – Унечский район (К = 0,59929)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4"/>
          <p:cNvSpPr txBox="1">
            <a:spLocks/>
          </p:cNvSpPr>
          <p:nvPr/>
        </p:nvSpPr>
        <p:spPr bwMode="auto">
          <a:xfrm>
            <a:off x="8532813" y="6305550"/>
            <a:ext cx="5381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DC3EDC4-54A6-4654-8FDB-BB98928F2CF0}" type="slidenum">
              <a:rPr lang="ru-RU" altLang="ru-RU" sz="14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48</a:t>
            </a:fld>
            <a:endParaRPr lang="ru-RU" altLang="ru-RU" sz="1400">
              <a:solidFill>
                <a:srgbClr val="898989"/>
              </a:solidFill>
            </a:endParaRPr>
          </a:p>
        </p:txBody>
      </p:sp>
      <p:sp>
        <p:nvSpPr>
          <p:cNvPr id="50179" name="Прямоугольник 4"/>
          <p:cNvSpPr>
            <a:spLocks noChangeArrowheads="1"/>
          </p:cNvSpPr>
          <p:nvPr/>
        </p:nvSpPr>
        <p:spPr bwMode="auto">
          <a:xfrm>
            <a:off x="322263" y="-4763"/>
            <a:ext cx="8478837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511969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1" name="Прямоугольник 1"/>
          <p:cNvSpPr>
            <a:spLocks noChangeArrowheads="1"/>
          </p:cNvSpPr>
          <p:nvPr/>
        </p:nvSpPr>
        <p:spPr bwMode="auto">
          <a:xfrm>
            <a:off x="95250" y="428625"/>
            <a:ext cx="8940800" cy="397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87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indent="3587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целях повышения эффективности деятельности органов местного самоуправления городских округов и муниципальных районов Брянской области  необходимо: 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главам муниципальных образований принять меры для обеспечения положительной динамики показателей оценки эффективности деятельности органов местного самоуправления городских округов и муниципальных районов в 2019 году;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руководителям органов местного самоуправления разработать и реализовывать программы по повышению результативности деятельности органов местного самоуправления и решению выявленных в ходе анализа проблем развития с установлением целевых индикаторов на плановый период;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рассмотреть вопрос о внедрении системы оплаты труда муниципальных служащих органов местного самоуправления Брянской области, позволяющей устанавливать величину стимулирующих выплат в зависимости от достижения целевых значений показателей эффективности и результативности профессиональной служебной деятельности.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614125" cy="507831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Результаты мониторинга оценки эффективности деятельности органов местного самоуправления городских округов и муниципальных районов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A04A4A-F919-442F-9B7C-6557F5A8D2F4}" type="slidenum">
              <a:rPr lang="ru-RU"/>
              <a:pPr>
                <a:defRPr/>
              </a:pPr>
              <a:t>49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4416" y="5413106"/>
            <a:ext cx="3331489" cy="64633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ПРИЛОЖЕНИЕ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131763" y="765175"/>
          <a:ext cx="8916988" cy="5256216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48"/>
                <a:gridCol w="892429"/>
                <a:gridCol w="1302071"/>
                <a:gridCol w="1916530"/>
                <a:gridCol w="2150611"/>
                <a:gridCol w="2315199"/>
              </a:tblGrid>
              <a:tr h="855078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Жуковский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34,074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Жуковка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http://www.zhukadmin.com/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Злынковский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12,009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Злынка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http://zlynka.narod.ru/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Карачевский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32,586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Карачев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http://karadmin.ru/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Клетнянский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18,179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</a:t>
                      </a:r>
                      <a:r>
                        <a:rPr lang="ru-RU" sz="1100" b="1" u="none" strike="noStrike" dirty="0" err="1">
                          <a:effectLst/>
                        </a:rPr>
                        <a:t>Клетня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http://www.kletn.ru/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Климовский 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26,004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Климово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6"/>
                        </a:rPr>
                        <a:t>http://www.kladm.ru/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Клинцовский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17,329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Клинцы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7"/>
                        </a:rPr>
                        <a:t>http://www.klinrai.ru/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Комаричский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16,590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Комаричи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http://adminkom.ru/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162C63-57E9-42CA-A89E-CD543B3FCB7B}" type="slidenum">
              <a:rPr lang="ru-RU"/>
              <a:pPr>
                <a:defRPr/>
              </a:pPr>
              <a:t>5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Рисунок 85" descr="alt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Рисунок 86" descr="alt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Рисунок 87" descr="alt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86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Рисунок 88" descr="alt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Рисунок 89" descr="alt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Рисунок 90" descr="alt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Рисунок 91" descr="&amp;Gcy;&amp;iecy;&amp;rcy;&amp;bcy;"/>
          <p:cNvPicPr>
            <a:picLocks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19" name="Прямоугольник 92"/>
          <p:cNvSpPr>
            <a:spLocks noChangeArrowheads="1"/>
          </p:cNvSpPr>
          <p:nvPr/>
        </p:nvSpPr>
        <p:spPr bwMode="auto">
          <a:xfrm>
            <a:off x="107950" y="115888"/>
            <a:ext cx="894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Брянской области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614125" cy="37856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КОМПЛЕКСНАЯ ОЦЕНКА ПОКАЗАТЕЛЕЙ ЭФФЕКТИВНОСТИ ДЕЯТЕЛЬНОСТИ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45C4B-8FA5-4291-868B-5D63FF29B19C}" type="slidenum">
              <a:rPr lang="ru-RU"/>
              <a:pPr>
                <a:defRPr/>
              </a:pPr>
              <a:t>50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4416" y="5413106"/>
            <a:ext cx="3331489" cy="64633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ПРИЛОЖЕНИЕ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131763" y="765175"/>
          <a:ext cx="8916988" cy="5256216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48"/>
                <a:gridCol w="892429"/>
                <a:gridCol w="1302071"/>
                <a:gridCol w="1916530"/>
                <a:gridCol w="2150611"/>
                <a:gridCol w="2315199"/>
              </a:tblGrid>
              <a:tr h="855078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Красногорский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12,899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пгт. Красная Гора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http://www.krgadm.ru/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Мглинский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16,856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Мглин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http://www.mgladm.ru/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Навлинский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26,324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Навля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http://admnav.ru/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Новозыбковский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11,014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Новозыбков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http://adminnovzraion.ru/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Погарский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23,714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Погар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6"/>
                        </a:rPr>
                        <a:t>http://www.pogaradm.ru/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Почепский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38,409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Почеп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7"/>
                        </a:rPr>
                        <a:t>http://www.admpochep.ru/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Рогнединский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6,437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Рогнедино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http://www.rognedino.ru/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F6D21-93D4-4A74-9055-ABCC3F77D7BE}" type="slidenum">
              <a:rPr lang="ru-RU"/>
              <a:pPr>
                <a:defRPr/>
              </a:pPr>
              <a:t>6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alt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/>
          <p:cNvPicPr>
            <a:picLocks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83321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 descr="alt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79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alt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79" y="22768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Рисунок 18" descr="&amp;Gcy;&amp;iecy;&amp;rcy;&amp;bcy;"/>
          <p:cNvPicPr>
            <a:picLocks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43" name="Прямоугольник 19"/>
          <p:cNvSpPr>
            <a:spLocks noChangeArrowheads="1"/>
          </p:cNvSpPr>
          <p:nvPr/>
        </p:nvSpPr>
        <p:spPr bwMode="auto">
          <a:xfrm>
            <a:off x="107950" y="115888"/>
            <a:ext cx="894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Брянской области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131763" y="765175"/>
          <a:ext cx="8916988" cy="4627563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48"/>
                <a:gridCol w="892429"/>
                <a:gridCol w="1302071"/>
                <a:gridCol w="1916530"/>
                <a:gridCol w="2150611"/>
                <a:gridCol w="2315199"/>
              </a:tblGrid>
              <a:tr h="855093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14,720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Севск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http://www.sevskadm.ru/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Стародубский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18,550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Стародуб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http://adminstarrayon.ru/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Суземский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15,014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п. Суземка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http://www.admsuzemka.ru/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Суражский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22,383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Сураж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http://www.admsur.ru/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Трубчевский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34,20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 г. Трубчевск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http://www.trubech.ru/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7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Унечский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34,758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Унеча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http://www.unradm.ru/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ECB16-2E26-4B19-830C-3F8B159F0D97}" type="slidenum">
              <a:rPr lang="ru-RU"/>
              <a:pPr>
                <a:defRPr/>
              </a:pPr>
              <a:t>7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 descr="alt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 descr="alt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alt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alt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alt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 descr="&amp;Gcy;&amp;iecy;&amp;rcy;&amp;bcy; &amp;ucy;&amp;iecy;&amp;zcy;&amp;dcy;&amp;ncy;&amp;ocy;&amp;gcy;&amp;ocy; &amp;tscy;&amp;iecy;&amp;ncy;&amp;tcy;&amp;rcy;&amp;acy;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94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59" name="Прямоугольник 26"/>
          <p:cNvSpPr>
            <a:spLocks noChangeArrowheads="1"/>
          </p:cNvSpPr>
          <p:nvPr/>
        </p:nvSpPr>
        <p:spPr bwMode="auto">
          <a:xfrm>
            <a:off x="107950" y="115888"/>
            <a:ext cx="894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Брянской области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ABFCBC-ABA4-4789-AECE-867DD5C7682A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9219" name="Номер слайда 2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BA5AA5-4CC3-4AF0-97D1-761613BF151D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9220" name="Номер слайда 2"/>
          <p:cNvSpPr txBox="1">
            <a:spLocks/>
          </p:cNvSpPr>
          <p:nvPr/>
        </p:nvSpPr>
        <p:spPr bwMode="auto">
          <a:xfrm>
            <a:off x="6553200" y="6421438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54BD270-3571-4B66-A85E-D48C9A11C969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871538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1382713" y="284163"/>
            <a:ext cx="639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360363" y="908050"/>
            <a:ext cx="856932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 соответствии с Указом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районов», Постановлением Правительства Российской Федерации от 17 декабря 2012 года № 1317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районов», подпунктом «и» пункта 2 Указа Президента Российской Федерации от 7 мая 2012 года № 601 «Об основных направлениях совершенствования системы государственного управления» и постановлением Правительства Брянской области от 20 мая 2013 года № 143-п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 проведен анализ эффективности деятельности органов местного самоуправления городских округов и муниципальных районов области за 2017 год по следующим сферам: экономический рост, образование, жилищно-коммунальное хозяйство и жилищное строительство, организация муниципального управления.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Оценка проведена по достигнутому уровню и динамике показателей социально-экономического развития муниципальных образований (за базовый взят 2017 год).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2CFFF-8141-425E-B6ED-7B3265F47ACA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3697820"/>
            <a:ext cx="3312368" cy="248427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</p:spPr>
      </p:pic>
      <p:pic>
        <p:nvPicPr>
          <p:cNvPr id="3077" name="Picture 5" descr="http://udf.by/uploads/posts/2012-04/1334731302_ekonomi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003957"/>
            <a:ext cx="3384376" cy="258528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cs5530.vkontakte.ru/u17789487/-14/x_2290aea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691151"/>
            <a:ext cx="3694090" cy="239403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/>
              <a:t>I. </a:t>
            </a:r>
            <a:r>
              <a:rPr lang="ru-RU" sz="6000" dirty="0"/>
              <a:t>ЭКОНОМИЧЕСКОЕ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b="1" dirty="0" smtClean="0"/>
        </a:defPPr>
      </a:lstStyle>
    </a:spDef>
    <a:txDef>
      <a:spPr/>
      <a:bodyPr vert="horz" lIns="91440" tIns="45720" rIns="91440" bIns="45720" rtlCol="0" anchor="ctr"/>
      <a:lstStyle>
        <a:defPPr>
          <a:defRPr sz="14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7821</TotalTime>
  <Words>7847</Words>
  <Application>Microsoft Office PowerPoint</Application>
  <PresentationFormat>Экран (4:3)</PresentationFormat>
  <Paragraphs>2873</Paragraphs>
  <Slides>50</Slides>
  <Notes>16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5" baseType="lpstr">
      <vt:lpstr>Calibri</vt:lpstr>
      <vt:lpstr>Arial</vt:lpstr>
      <vt:lpstr>Times New Roman</vt:lpstr>
      <vt:lpstr>Тема Office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Сводный доклад</dc:title>
  <dc:creator>Юрий Константинович Качков</dc:creator>
  <cp:lastModifiedBy>user</cp:lastModifiedBy>
  <cp:revision>1012</cp:revision>
  <cp:lastPrinted>2018-09-25T06:32:41Z</cp:lastPrinted>
  <dcterms:created xsi:type="dcterms:W3CDTF">2012-09-06T11:53:35Z</dcterms:created>
  <dcterms:modified xsi:type="dcterms:W3CDTF">2019-09-30T13:08:39Z</dcterms:modified>
</cp:coreProperties>
</file>